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96" r:id="rId3"/>
    <p:sldId id="257" r:id="rId4"/>
    <p:sldId id="258" r:id="rId5"/>
    <p:sldId id="259" r:id="rId6"/>
    <p:sldId id="263" r:id="rId7"/>
    <p:sldId id="264" r:id="rId8"/>
    <p:sldId id="265" r:id="rId9"/>
    <p:sldId id="266" r:id="rId10"/>
    <p:sldId id="269" r:id="rId11"/>
    <p:sldId id="268" r:id="rId12"/>
    <p:sldId id="271" r:id="rId13"/>
    <p:sldId id="270" r:id="rId14"/>
    <p:sldId id="274"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3" r:id="rId31"/>
    <p:sldId id="291" r:id="rId32"/>
    <p:sldId id="294" r:id="rId33"/>
    <p:sldId id="292" r:id="rId34"/>
    <p:sldId id="295" r:id="rId35"/>
    <p:sldId id="256" r:id="rId36"/>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1C6E"/>
    <a:srgbClr val="2DE6EB"/>
    <a:srgbClr val="D1CFCE"/>
    <a:srgbClr val="C3D5E2"/>
    <a:srgbClr val="2F5597"/>
    <a:srgbClr val="AAC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73561-19CA-49FA-9535-8D336F8CFA7E}" type="datetimeFigureOut">
              <a:rPr lang="pt-PT" smtClean="0"/>
              <a:t>22/09/2021</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98713-2E6B-4465-9A1F-6795B0F59A54}" type="slidenum">
              <a:rPr lang="pt-PT" smtClean="0"/>
              <a:t>‹nº›</a:t>
            </a:fld>
            <a:endParaRPr lang="pt-PT"/>
          </a:p>
        </p:txBody>
      </p:sp>
    </p:spTree>
    <p:extLst>
      <p:ext uri="{BB962C8B-B14F-4D97-AF65-F5344CB8AC3E}">
        <p14:creationId xmlns:p14="http://schemas.microsoft.com/office/powerpoint/2010/main" val="355551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64198713-2E6B-4465-9A1F-6795B0F59A54}" type="slidenum">
              <a:rPr lang="pt-PT" smtClean="0"/>
              <a:t>35</a:t>
            </a:fld>
            <a:endParaRPr lang="pt-PT"/>
          </a:p>
        </p:txBody>
      </p:sp>
    </p:spTree>
    <p:extLst>
      <p:ext uri="{BB962C8B-B14F-4D97-AF65-F5344CB8AC3E}">
        <p14:creationId xmlns:p14="http://schemas.microsoft.com/office/powerpoint/2010/main" val="60680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C8B23-99F5-48C8-B51A-881E9B316FCB}"/>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731A957C-EFE6-4F07-832E-5B8A23F24C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2D59A0E3-0854-4F28-91E5-077EC4946715}"/>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5" name="Marcador de Posição do Rodapé 4">
            <a:extLst>
              <a:ext uri="{FF2B5EF4-FFF2-40B4-BE49-F238E27FC236}">
                <a16:creationId xmlns:a16="http://schemas.microsoft.com/office/drawing/2014/main" id="{F2626EDA-8657-432B-91A6-27273FACF86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2F2FCB8-4A7D-41E1-8347-539A9D332689}"/>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596625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53E34-3A2A-4A92-808F-46CD0E56C24B}"/>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4298EFF-E4E2-4F9C-A1A5-54CBCFBEC538}"/>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5A977E6-9A22-4335-B66E-16D6BB6CC017}"/>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5" name="Marcador de Posição do Rodapé 4">
            <a:extLst>
              <a:ext uri="{FF2B5EF4-FFF2-40B4-BE49-F238E27FC236}">
                <a16:creationId xmlns:a16="http://schemas.microsoft.com/office/drawing/2014/main" id="{F0674C28-AD69-4884-8FBF-3305D296F59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CCB69BD-9B56-4210-818A-07D69DD52AB8}"/>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273659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D23A55-1F3F-4644-8C09-485DDAE769A9}"/>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CF7FD264-8D80-4145-A778-6B83F6299E1D}"/>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7EB1F29-FAB0-432F-BABD-503513625557}"/>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5" name="Marcador de Posição do Rodapé 4">
            <a:extLst>
              <a:ext uri="{FF2B5EF4-FFF2-40B4-BE49-F238E27FC236}">
                <a16:creationId xmlns:a16="http://schemas.microsoft.com/office/drawing/2014/main" id="{CB0F9715-1802-434D-9CE1-EDC1BD0C227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9F717A5-24AA-4C8B-9FC0-743229932E0B}"/>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333732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14311-061F-4BDB-9FD3-442FE2645086}"/>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0B1873F-DDAE-4163-A62D-B4B565354A60}"/>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E94ABBB-9337-4F8B-9D5E-FBD1D063B585}"/>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5" name="Marcador de Posição do Rodapé 4">
            <a:extLst>
              <a:ext uri="{FF2B5EF4-FFF2-40B4-BE49-F238E27FC236}">
                <a16:creationId xmlns:a16="http://schemas.microsoft.com/office/drawing/2014/main" id="{095D0AF0-96DE-4FB6-8A89-5DED73620DC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DD3232B-4580-4152-898C-0BCC8FBD4EA2}"/>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12917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35710-AEFF-4826-9198-7B6FC7078395}"/>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3F1C10A-179D-4B8D-858A-01ADC93CB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AC536702-F87D-462E-A17B-ACE00D65C83E}"/>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5" name="Marcador de Posição do Rodapé 4">
            <a:extLst>
              <a:ext uri="{FF2B5EF4-FFF2-40B4-BE49-F238E27FC236}">
                <a16:creationId xmlns:a16="http://schemas.microsoft.com/office/drawing/2014/main" id="{429D04AE-4F57-4D78-9EF1-DA64537ECFF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53FAF02-29B4-49C3-951A-E4F7C8A029D9}"/>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230365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B7F7B-9889-4C4E-8989-D22F7A7F5B4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DF05115-F0DB-4FDC-8E79-8EE1C0BFACAE}"/>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0FF7D55D-294A-4E59-926D-4ED2A377FC5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9E54D8C0-3640-42B6-B9A8-5FDF7B69CE47}"/>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6" name="Marcador de Posição do Rodapé 5">
            <a:extLst>
              <a:ext uri="{FF2B5EF4-FFF2-40B4-BE49-F238E27FC236}">
                <a16:creationId xmlns:a16="http://schemas.microsoft.com/office/drawing/2014/main" id="{A08F7522-23F2-40A9-851C-683072575DC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02D62565-8EB1-4D53-9AA3-73BEB01EBB65}"/>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54497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BD044-9DAA-47A9-AC8D-C9A2BE68A8D0}"/>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7F79580-0062-4A66-9788-3B0C82F60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8E42E27F-5560-4A08-A66A-EBB231ACE42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FF0D95A0-FA09-40A6-A2A0-AC00FDE672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8422FB45-8A39-4DD4-9887-BCB9A0EC565A}"/>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5228DB93-98D7-4367-8D41-E15F42A7749F}"/>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8" name="Marcador de Posição do Rodapé 7">
            <a:extLst>
              <a:ext uri="{FF2B5EF4-FFF2-40B4-BE49-F238E27FC236}">
                <a16:creationId xmlns:a16="http://schemas.microsoft.com/office/drawing/2014/main" id="{EE7A96EC-F5AE-4867-AD6F-FBCA46D23F89}"/>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4CDD65CB-37BF-4CFE-9816-395412691F9A}"/>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313710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A0C2D-7A77-4C4B-850D-5B378328FA0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25CF6C4-99DE-4B97-A0AE-69BD950F9E4F}"/>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4" name="Marcador de Posição do Rodapé 3">
            <a:extLst>
              <a:ext uri="{FF2B5EF4-FFF2-40B4-BE49-F238E27FC236}">
                <a16:creationId xmlns:a16="http://schemas.microsoft.com/office/drawing/2014/main" id="{8AD94F4C-3D37-4669-953F-83C0C090F7C8}"/>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697D973-97FA-4640-9E3D-BC49F3D3F6C5}"/>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399429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4BF7E064-6A60-4CD5-971F-3C146E601E92}"/>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3" name="Marcador de Posição do Rodapé 2">
            <a:extLst>
              <a:ext uri="{FF2B5EF4-FFF2-40B4-BE49-F238E27FC236}">
                <a16:creationId xmlns:a16="http://schemas.microsoft.com/office/drawing/2014/main" id="{0A63616A-BBC7-4803-9244-780B88ECF30A}"/>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F86D9D3-E223-48EF-9969-6433B7877537}"/>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114705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475B4-077F-4312-AEAA-E2483F59279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551DB05-5D0A-4858-A265-65B8FAFFF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E7F352B2-6EC9-4BC9-8955-92C15E03E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4FB843F-72E3-4468-8319-490DE6398FE1}"/>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6" name="Marcador de Posição do Rodapé 5">
            <a:extLst>
              <a:ext uri="{FF2B5EF4-FFF2-40B4-BE49-F238E27FC236}">
                <a16:creationId xmlns:a16="http://schemas.microsoft.com/office/drawing/2014/main" id="{ECBE1428-3729-413D-BB39-740EFDD22B4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265CDB09-AAB9-4907-A7E6-0648A0BB120E}"/>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411264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B0310-B846-456C-BC8B-AF1EBB63FF1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BA1ED25B-BD1E-4E05-8F31-146991F690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23A4D6CB-8138-4228-B643-5762FA5E6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7282643-16F0-4B73-A021-29DDBC6BEB77}"/>
              </a:ext>
            </a:extLst>
          </p:cNvPr>
          <p:cNvSpPr>
            <a:spLocks noGrp="1"/>
          </p:cNvSpPr>
          <p:nvPr>
            <p:ph type="dt" sz="half" idx="10"/>
          </p:nvPr>
        </p:nvSpPr>
        <p:spPr/>
        <p:txBody>
          <a:bodyPr/>
          <a:lstStyle/>
          <a:p>
            <a:fld id="{BA58A0E7-C0B0-4B19-B00B-4C93EC2790B8}" type="datetimeFigureOut">
              <a:rPr lang="pt-PT" smtClean="0"/>
              <a:t>22/09/2021</a:t>
            </a:fld>
            <a:endParaRPr lang="pt-PT"/>
          </a:p>
        </p:txBody>
      </p:sp>
      <p:sp>
        <p:nvSpPr>
          <p:cNvPr id="6" name="Marcador de Posição do Rodapé 5">
            <a:extLst>
              <a:ext uri="{FF2B5EF4-FFF2-40B4-BE49-F238E27FC236}">
                <a16:creationId xmlns:a16="http://schemas.microsoft.com/office/drawing/2014/main" id="{1578F465-D1BC-4463-8B72-206F0B1018E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01F3C28-A27D-4771-A310-A8AD2AD07420}"/>
              </a:ext>
            </a:extLst>
          </p:cNvPr>
          <p:cNvSpPr>
            <a:spLocks noGrp="1"/>
          </p:cNvSpPr>
          <p:nvPr>
            <p:ph type="sldNum" sz="quarter" idx="12"/>
          </p:nvPr>
        </p:nvSpPr>
        <p:spPr/>
        <p:txBody>
          <a:bodyPr/>
          <a:lstStyle/>
          <a:p>
            <a:fld id="{4256C432-E400-4450-B843-91E2C0E3DD9F}" type="slidenum">
              <a:rPr lang="pt-PT" smtClean="0"/>
              <a:t>‹nº›</a:t>
            </a:fld>
            <a:endParaRPr lang="pt-PT"/>
          </a:p>
        </p:txBody>
      </p:sp>
    </p:spTree>
    <p:extLst>
      <p:ext uri="{BB962C8B-B14F-4D97-AF65-F5344CB8AC3E}">
        <p14:creationId xmlns:p14="http://schemas.microsoft.com/office/powerpoint/2010/main" val="201531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bg2">
                <a:lumMod val="90000"/>
              </a:schemeClr>
            </a:gs>
            <a:gs pos="9000">
              <a:schemeClr val="accent6">
                <a:lumMod val="20000"/>
                <a:lumOff val="80000"/>
              </a:schemeClr>
            </a:gs>
            <a:gs pos="57000">
              <a:schemeClr val="accent6">
                <a:lumMod val="60000"/>
                <a:lumOff val="40000"/>
              </a:schemeClr>
            </a:gs>
            <a:gs pos="39000">
              <a:schemeClr val="accent1">
                <a:lumMod val="45000"/>
                <a:lumOff val="55000"/>
              </a:schemeClr>
            </a:gs>
            <a:gs pos="97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CA4E0D9B-083D-408C-AE1F-F4B7B6DDD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10054B0-33AE-42B8-B140-F0D2E310A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68FFA3A-23A2-4B72-9AB9-0E4F8E4B6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8A0E7-C0B0-4B19-B00B-4C93EC2790B8}" type="datetimeFigureOut">
              <a:rPr lang="pt-PT" smtClean="0"/>
              <a:t>22/09/2021</a:t>
            </a:fld>
            <a:endParaRPr lang="pt-PT"/>
          </a:p>
        </p:txBody>
      </p:sp>
      <p:sp>
        <p:nvSpPr>
          <p:cNvPr id="5" name="Marcador de Posição do Rodapé 4">
            <a:extLst>
              <a:ext uri="{FF2B5EF4-FFF2-40B4-BE49-F238E27FC236}">
                <a16:creationId xmlns:a16="http://schemas.microsoft.com/office/drawing/2014/main" id="{B6C0F5C9-128E-4991-B6AF-2B3469D95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F8CC97B9-23EF-4C05-936E-5100BAA6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6C432-E400-4450-B843-91E2C0E3DD9F}" type="slidenum">
              <a:rPr lang="pt-PT" smtClean="0"/>
              <a:t>‹nº›</a:t>
            </a:fld>
            <a:endParaRPr lang="pt-PT"/>
          </a:p>
        </p:txBody>
      </p:sp>
    </p:spTree>
    <p:extLst>
      <p:ext uri="{BB962C8B-B14F-4D97-AF65-F5344CB8AC3E}">
        <p14:creationId xmlns:p14="http://schemas.microsoft.com/office/powerpoint/2010/main" val="313373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outu.be/ickjJ47hoC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liga&#231;&#245;es.net/"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iga&#231;&#245;es.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6A37187-6349-413C-9253-A9A6CB6526EB}"/>
              </a:ext>
            </a:extLst>
          </p:cNvPr>
          <p:cNvSpPr txBox="1"/>
          <p:nvPr/>
        </p:nvSpPr>
        <p:spPr>
          <a:xfrm>
            <a:off x="589485" y="408638"/>
            <a:ext cx="10889751" cy="2123658"/>
          </a:xfrm>
          <a:prstGeom prst="rect">
            <a:avLst/>
          </a:prstGeom>
          <a:noFill/>
        </p:spPr>
        <p:txBody>
          <a:bodyPr wrap="square" rtlCol="0">
            <a:spAutoFit/>
          </a:bodyPr>
          <a:lstStyle/>
          <a:p>
            <a:r>
              <a:rPr lang="pt-PT" sz="48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Bem-vindos à formação de catequistas da Igreja Arrifes</a:t>
            </a:r>
          </a:p>
          <a:p>
            <a:pPr algn="ctr"/>
            <a:endParaRPr lang="pt-PT" sz="3600" dirty="0"/>
          </a:p>
        </p:txBody>
      </p:sp>
      <p:sp>
        <p:nvSpPr>
          <p:cNvPr id="4" name="Título 3">
            <a:extLst>
              <a:ext uri="{FF2B5EF4-FFF2-40B4-BE49-F238E27FC236}">
                <a16:creationId xmlns:a16="http://schemas.microsoft.com/office/drawing/2014/main" id="{0F56226E-E421-4777-84D7-CE2A73FF0771}"/>
              </a:ext>
            </a:extLst>
          </p:cNvPr>
          <p:cNvSpPr>
            <a:spLocks noGrp="1"/>
          </p:cNvSpPr>
          <p:nvPr>
            <p:ph type="ctrTitle"/>
          </p:nvPr>
        </p:nvSpPr>
        <p:spPr>
          <a:xfrm>
            <a:off x="6871081" y="1886239"/>
            <a:ext cx="4731434" cy="531055"/>
          </a:xfrm>
        </p:spPr>
        <p:txBody>
          <a:bodyPr>
            <a:normAutofit/>
          </a:bodyPr>
          <a:lstStyle/>
          <a:p>
            <a:r>
              <a:rPr lang="pt-PT" sz="2800" dirty="0">
                <a:hlinkClick r:id="rId2"/>
              </a:rPr>
              <a:t>https://youtu.be/ickjJ47hoCI</a:t>
            </a:r>
            <a:r>
              <a:rPr lang="pt-PT" sz="2800" dirty="0"/>
              <a:t> </a:t>
            </a:r>
          </a:p>
        </p:txBody>
      </p:sp>
      <p:pic>
        <p:nvPicPr>
          <p:cNvPr id="11" name="Imagem 10">
            <a:extLst>
              <a:ext uri="{FF2B5EF4-FFF2-40B4-BE49-F238E27FC236}">
                <a16:creationId xmlns:a16="http://schemas.microsoft.com/office/drawing/2014/main" id="{927ED7C7-881B-43F0-8B56-BCF97068CC49}"/>
              </a:ext>
            </a:extLst>
          </p:cNvPr>
          <p:cNvPicPr>
            <a:picLocks noChangeAspect="1"/>
          </p:cNvPicPr>
          <p:nvPr/>
        </p:nvPicPr>
        <p:blipFill>
          <a:blip r:embed="rId3"/>
          <a:stretch>
            <a:fillRect/>
          </a:stretch>
        </p:blipFill>
        <p:spPr>
          <a:xfrm>
            <a:off x="1902874" y="2723154"/>
            <a:ext cx="8386252" cy="3666420"/>
          </a:xfrm>
          <a:prstGeom prst="rect">
            <a:avLst/>
          </a:prstGeom>
        </p:spPr>
      </p:pic>
    </p:spTree>
    <p:extLst>
      <p:ext uri="{BB962C8B-B14F-4D97-AF65-F5344CB8AC3E}">
        <p14:creationId xmlns:p14="http://schemas.microsoft.com/office/powerpoint/2010/main" val="265396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 calcmode="lin" valueType="num">
                                      <p:cBhvr>
                                        <p:cTn id="2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6921E-969D-494B-8094-79537CF3F6FB}"/>
              </a:ext>
            </a:extLst>
          </p:cNvPr>
          <p:cNvSpPr>
            <a:spLocks noGrp="1"/>
          </p:cNvSpPr>
          <p:nvPr>
            <p:ph type="title"/>
          </p:nvPr>
        </p:nvSpPr>
        <p:spPr>
          <a:xfrm>
            <a:off x="669388" y="681037"/>
            <a:ext cx="10515600" cy="1325563"/>
          </a:xfrm>
        </p:spPr>
        <p:txBody>
          <a:bodyPr>
            <a:normAutofit/>
          </a:bodyPr>
          <a:lstStyle/>
          <a:p>
            <a:r>
              <a:rPr lang="pt-PT" sz="4000" dirty="0">
                <a:solidFill>
                  <a:schemeClr val="accent6">
                    <a:lumMod val="60000"/>
                    <a:lumOff val="40000"/>
                  </a:schemeClr>
                </a:solidFill>
                <a:latin typeface="Aharoni" panose="02010803020104030203" pitchFamily="2" charset="-79"/>
                <a:cs typeface="Aharoni" panose="02010803020104030203" pitchFamily="2" charset="-79"/>
              </a:rPr>
              <a:t>As seis tarefas fundamentais da Catequese</a:t>
            </a:r>
          </a:p>
        </p:txBody>
      </p:sp>
      <p:sp>
        <p:nvSpPr>
          <p:cNvPr id="3" name="Marcador de Posição de Conteúdo 2">
            <a:extLst>
              <a:ext uri="{FF2B5EF4-FFF2-40B4-BE49-F238E27FC236}">
                <a16:creationId xmlns:a16="http://schemas.microsoft.com/office/drawing/2014/main" id="{AA29293B-1977-4784-83ED-3D669F1E08BB}"/>
              </a:ext>
            </a:extLst>
          </p:cNvPr>
          <p:cNvSpPr>
            <a:spLocks noGrp="1"/>
          </p:cNvSpPr>
          <p:nvPr>
            <p:ph idx="1"/>
          </p:nvPr>
        </p:nvSpPr>
        <p:spPr>
          <a:xfrm>
            <a:off x="838200" y="2205452"/>
            <a:ext cx="10515600" cy="2887052"/>
          </a:xfrm>
        </p:spPr>
        <p:txBody>
          <a:bodyPr/>
          <a:lstStyle/>
          <a:p>
            <a:pPr marL="514350" indent="-514350">
              <a:buFont typeface="+mj-lt"/>
              <a:buAutoNum type="arabicParenR"/>
            </a:pPr>
            <a:r>
              <a:rPr lang="pt-PT" sz="2400" dirty="0">
                <a:latin typeface="Arial" panose="020B0604020202020204" pitchFamily="34" charset="0"/>
                <a:cs typeface="Arial" panose="020B0604020202020204" pitchFamily="34" charset="0"/>
              </a:rPr>
              <a:t>Favorecer o conhecimento da fé;</a:t>
            </a:r>
          </a:p>
          <a:p>
            <a:pPr marL="514350" indent="-514350">
              <a:buFont typeface="+mj-lt"/>
              <a:buAutoNum type="arabicParenR"/>
            </a:pPr>
            <a:r>
              <a:rPr lang="pt-PT" sz="2400" dirty="0">
                <a:latin typeface="Arial" panose="020B0604020202020204" pitchFamily="34" charset="0"/>
                <a:cs typeface="Arial" panose="020B0604020202020204" pitchFamily="34" charset="0"/>
              </a:rPr>
              <a:t>A educação litúrgica;</a:t>
            </a:r>
          </a:p>
          <a:p>
            <a:pPr marL="514350" indent="-514350">
              <a:buFont typeface="+mj-lt"/>
              <a:buAutoNum type="arabicParenR"/>
            </a:pPr>
            <a:r>
              <a:rPr lang="pt-PT" sz="2400" dirty="0">
                <a:latin typeface="Arial" panose="020B0604020202020204" pitchFamily="34" charset="0"/>
                <a:cs typeface="Arial" panose="020B0604020202020204" pitchFamily="34" charset="0"/>
              </a:rPr>
              <a:t>A formação moral;</a:t>
            </a:r>
          </a:p>
          <a:p>
            <a:pPr marL="514350" indent="-514350">
              <a:buFont typeface="+mj-lt"/>
              <a:buAutoNum type="arabicParenR"/>
            </a:pPr>
            <a:r>
              <a:rPr lang="pt-PT" sz="2400" dirty="0">
                <a:latin typeface="Arial" panose="020B0604020202020204" pitchFamily="34" charset="0"/>
                <a:cs typeface="Arial" panose="020B0604020202020204" pitchFamily="34" charset="0"/>
              </a:rPr>
              <a:t>Ensinar a rezar;</a:t>
            </a:r>
          </a:p>
          <a:p>
            <a:pPr marL="514350" indent="-514350">
              <a:buFont typeface="+mj-lt"/>
              <a:buAutoNum type="arabicParenR"/>
            </a:pPr>
            <a:r>
              <a:rPr lang="pt-PT" sz="2400" dirty="0">
                <a:latin typeface="Arial" panose="020B0604020202020204" pitchFamily="34" charset="0"/>
                <a:cs typeface="Arial" panose="020B0604020202020204" pitchFamily="34" charset="0"/>
              </a:rPr>
              <a:t>A educação para a vida comunitária;</a:t>
            </a:r>
          </a:p>
          <a:p>
            <a:pPr marL="514350" indent="-514350">
              <a:buFont typeface="+mj-lt"/>
              <a:buAutoNum type="arabicParenR"/>
            </a:pPr>
            <a:r>
              <a:rPr lang="pt-PT" sz="2400" dirty="0">
                <a:latin typeface="Arial" panose="020B0604020202020204" pitchFamily="34" charset="0"/>
                <a:cs typeface="Arial" panose="020B0604020202020204" pitchFamily="34" charset="0"/>
              </a:rPr>
              <a:t>A iniciação à missão. </a:t>
            </a:r>
          </a:p>
          <a:p>
            <a:endParaRPr lang="pt-PT" dirty="0"/>
          </a:p>
        </p:txBody>
      </p:sp>
    </p:spTree>
    <p:extLst>
      <p:ext uri="{BB962C8B-B14F-4D97-AF65-F5344CB8AC3E}">
        <p14:creationId xmlns:p14="http://schemas.microsoft.com/office/powerpoint/2010/main" val="198648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E54B-A399-4D92-8CCF-0BEBC01C62F0}"/>
              </a:ext>
            </a:extLst>
          </p:cNvPr>
          <p:cNvSpPr>
            <a:spLocks noGrp="1"/>
          </p:cNvSpPr>
          <p:nvPr>
            <p:ph type="title"/>
          </p:nvPr>
        </p:nvSpPr>
        <p:spPr>
          <a:xfrm>
            <a:off x="838200" y="381326"/>
            <a:ext cx="10515600" cy="1325563"/>
          </a:xfrm>
        </p:spPr>
        <p:txBody>
          <a:bodyPr>
            <a:normAutofit/>
          </a:bodyPr>
          <a:lstStyle/>
          <a:p>
            <a:r>
              <a:rPr lang="pt-PT" sz="54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distribuição dos conteúdos</a:t>
            </a:r>
          </a:p>
        </p:txBody>
      </p:sp>
      <p:sp>
        <p:nvSpPr>
          <p:cNvPr id="3" name="Marcador de Posição de Conteúdo 2">
            <a:extLst>
              <a:ext uri="{FF2B5EF4-FFF2-40B4-BE49-F238E27FC236}">
                <a16:creationId xmlns:a16="http://schemas.microsoft.com/office/drawing/2014/main" id="{24E3E432-D24B-4BF9-876D-397C25DCA8C0}"/>
              </a:ext>
            </a:extLst>
          </p:cNvPr>
          <p:cNvSpPr>
            <a:spLocks noGrp="1"/>
          </p:cNvSpPr>
          <p:nvPr>
            <p:ph idx="1"/>
          </p:nvPr>
        </p:nvSpPr>
        <p:spPr>
          <a:xfrm>
            <a:off x="838200" y="1839692"/>
            <a:ext cx="10515600" cy="467409"/>
          </a:xfrm>
        </p:spPr>
        <p:txBody>
          <a:bodyPr>
            <a:noAutofit/>
          </a:bodyPr>
          <a:lstStyle/>
          <a:p>
            <a:pPr marL="0" indent="0" algn="ctr">
              <a:buNone/>
            </a:pPr>
            <a:r>
              <a:rPr lang="pt-PT" sz="2400" b="1" u="sng" dirty="0"/>
              <a:t>O projeto Ligações- Itinerário à Fé </a:t>
            </a:r>
            <a:r>
              <a:rPr lang="pt-PT" sz="2400" u="sng" dirty="0"/>
              <a:t>oferece catequeses dos 6 aos 18 anos, divididos em 4 fases de 3 anos cada, com metas e abordagens diferentes entre si</a:t>
            </a:r>
            <a:r>
              <a:rPr lang="pt-PT" sz="2400" b="1" u="sng" dirty="0"/>
              <a:t>:</a:t>
            </a:r>
          </a:p>
        </p:txBody>
      </p:sp>
      <p:sp>
        <p:nvSpPr>
          <p:cNvPr id="4" name="Marcador de Posição de Conteúdo 2">
            <a:extLst>
              <a:ext uri="{FF2B5EF4-FFF2-40B4-BE49-F238E27FC236}">
                <a16:creationId xmlns:a16="http://schemas.microsoft.com/office/drawing/2014/main" id="{2F70AA9B-D183-406C-8F45-A3EFFC4A768E}"/>
              </a:ext>
            </a:extLst>
          </p:cNvPr>
          <p:cNvSpPr txBox="1">
            <a:spLocks/>
          </p:cNvSpPr>
          <p:nvPr/>
        </p:nvSpPr>
        <p:spPr>
          <a:xfrm>
            <a:off x="1063284" y="3765467"/>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Fase 2: Assumir uma primeira síntese de fé (4º, 5º e 6º anos);</a:t>
            </a:r>
          </a:p>
        </p:txBody>
      </p:sp>
      <p:sp>
        <p:nvSpPr>
          <p:cNvPr id="5" name="Marcador de Posição de Conteúdo 2">
            <a:extLst>
              <a:ext uri="{FF2B5EF4-FFF2-40B4-BE49-F238E27FC236}">
                <a16:creationId xmlns:a16="http://schemas.microsoft.com/office/drawing/2014/main" id="{5D328898-992C-4BE7-8140-82D6A0EA8A46}"/>
              </a:ext>
            </a:extLst>
          </p:cNvPr>
          <p:cNvSpPr txBox="1">
            <a:spLocks/>
          </p:cNvSpPr>
          <p:nvPr/>
        </p:nvSpPr>
        <p:spPr>
          <a:xfrm>
            <a:off x="1063284" y="2876922"/>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Fase 1: Descobrir a fé (1º, 2º e 3º anos);</a:t>
            </a:r>
          </a:p>
        </p:txBody>
      </p:sp>
      <p:sp>
        <p:nvSpPr>
          <p:cNvPr id="6" name="Marcador de Posição de Conteúdo 2">
            <a:extLst>
              <a:ext uri="{FF2B5EF4-FFF2-40B4-BE49-F238E27FC236}">
                <a16:creationId xmlns:a16="http://schemas.microsoft.com/office/drawing/2014/main" id="{F297E7AD-B8F1-48AA-9380-E5DCE88E42E1}"/>
              </a:ext>
            </a:extLst>
          </p:cNvPr>
          <p:cNvSpPr txBox="1">
            <a:spLocks/>
          </p:cNvSpPr>
          <p:nvPr/>
        </p:nvSpPr>
        <p:spPr>
          <a:xfrm>
            <a:off x="1063284" y="4637550"/>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Fase 3: Crescer e mudar amparado pela fé (7º, 8º e 9º anos);</a:t>
            </a:r>
          </a:p>
        </p:txBody>
      </p:sp>
      <p:sp>
        <p:nvSpPr>
          <p:cNvPr id="7" name="Marcador de Posição de Conteúdo 2">
            <a:extLst>
              <a:ext uri="{FF2B5EF4-FFF2-40B4-BE49-F238E27FC236}">
                <a16:creationId xmlns:a16="http://schemas.microsoft.com/office/drawing/2014/main" id="{5CD5454F-6F28-494E-8DF7-F8FF17A661D8}"/>
              </a:ext>
            </a:extLst>
          </p:cNvPr>
          <p:cNvSpPr txBox="1">
            <a:spLocks/>
          </p:cNvSpPr>
          <p:nvPr/>
        </p:nvSpPr>
        <p:spPr>
          <a:xfrm>
            <a:off x="1063284" y="5509633"/>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Fase 4: Fazer escolhas e comprometer-se com a fé (10º, 11º e 12º anos).</a:t>
            </a:r>
          </a:p>
          <a:p>
            <a:pPr marL="0" indent="0">
              <a:buNone/>
            </a:pPr>
            <a:endParaRPr lang="pt-PT" sz="2400" b="1" dirty="0"/>
          </a:p>
        </p:txBody>
      </p:sp>
    </p:spTree>
    <p:extLst>
      <p:ext uri="{BB962C8B-B14F-4D97-AF65-F5344CB8AC3E}">
        <p14:creationId xmlns:p14="http://schemas.microsoft.com/office/powerpoint/2010/main" val="34455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68DA8-3E73-490B-9399-6F5F09E40050}"/>
              </a:ext>
            </a:extLst>
          </p:cNvPr>
          <p:cNvSpPr>
            <a:spLocks noGrp="1"/>
          </p:cNvSpPr>
          <p:nvPr>
            <p:ph type="title"/>
          </p:nvPr>
        </p:nvSpPr>
        <p:spPr/>
        <p:txBody>
          <a:bodyPr/>
          <a:lstStyle/>
          <a:p>
            <a:r>
              <a:rPr lang="pt-PT" dirty="0">
                <a:highlight>
                  <a:srgbClr val="008080"/>
                </a:highlight>
                <a:latin typeface="Aharoni" panose="02010803020104030203" pitchFamily="2" charset="-79"/>
                <a:cs typeface="Aharoni" panose="02010803020104030203" pitchFamily="2" charset="-79"/>
              </a:rPr>
              <a:t>Cada ação Catequética acontece em três momentos: </a:t>
            </a:r>
          </a:p>
        </p:txBody>
      </p:sp>
      <p:sp>
        <p:nvSpPr>
          <p:cNvPr id="3" name="Marcador de Posição de Conteúdo 2">
            <a:extLst>
              <a:ext uri="{FF2B5EF4-FFF2-40B4-BE49-F238E27FC236}">
                <a16:creationId xmlns:a16="http://schemas.microsoft.com/office/drawing/2014/main" id="{6D5094B9-3ACB-49C5-90A2-5BED4E9FDD44}"/>
              </a:ext>
            </a:extLst>
          </p:cNvPr>
          <p:cNvSpPr>
            <a:spLocks noGrp="1"/>
          </p:cNvSpPr>
          <p:nvPr>
            <p:ph idx="1"/>
          </p:nvPr>
        </p:nvSpPr>
        <p:spPr>
          <a:xfrm>
            <a:off x="838200" y="2384816"/>
            <a:ext cx="10515600" cy="1044184"/>
          </a:xfrm>
        </p:spPr>
        <p:txBody>
          <a:bodyPr>
            <a:normAutofit/>
          </a:bodyPr>
          <a:lstStyle/>
          <a:p>
            <a:pPr>
              <a:buFont typeface="Wingdings" panose="05000000000000000000" pitchFamily="2" charset="2"/>
              <a:buChar char="§"/>
            </a:pPr>
            <a:r>
              <a:rPr lang="pt-PT" b="1" dirty="0">
                <a:solidFill>
                  <a:srgbClr val="2DE6EB"/>
                </a:solidFill>
                <a:latin typeface="Aharoni" panose="02010803020104030203" pitchFamily="2" charset="-79"/>
                <a:cs typeface="Aharoni" panose="02010803020104030203" pitchFamily="2" charset="-79"/>
              </a:rPr>
              <a:t>Programação</a:t>
            </a:r>
            <a:r>
              <a:rPr lang="pt-PT" dirty="0"/>
              <a:t> </a:t>
            </a:r>
          </a:p>
        </p:txBody>
      </p:sp>
      <p:sp>
        <p:nvSpPr>
          <p:cNvPr id="4" name="Marcador de Posição de Conteúdo 2">
            <a:extLst>
              <a:ext uri="{FF2B5EF4-FFF2-40B4-BE49-F238E27FC236}">
                <a16:creationId xmlns:a16="http://schemas.microsoft.com/office/drawing/2014/main" id="{0D40A01D-0E20-491D-8AC4-33787BDF5D56}"/>
              </a:ext>
            </a:extLst>
          </p:cNvPr>
          <p:cNvSpPr txBox="1">
            <a:spLocks/>
          </p:cNvSpPr>
          <p:nvPr/>
        </p:nvSpPr>
        <p:spPr>
          <a:xfrm>
            <a:off x="838200" y="3003207"/>
            <a:ext cx="10515600" cy="1044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pt-PT" dirty="0">
                <a:solidFill>
                  <a:srgbClr val="D21C6E"/>
                </a:solidFill>
                <a:latin typeface="Aharoni" panose="02010803020104030203" pitchFamily="2" charset="-79"/>
                <a:cs typeface="Aharoni" panose="02010803020104030203" pitchFamily="2" charset="-79"/>
              </a:rPr>
              <a:t>Realização</a:t>
            </a:r>
          </a:p>
        </p:txBody>
      </p:sp>
      <p:sp>
        <p:nvSpPr>
          <p:cNvPr id="5" name="Marcador de Posição de Conteúdo 2">
            <a:extLst>
              <a:ext uri="{FF2B5EF4-FFF2-40B4-BE49-F238E27FC236}">
                <a16:creationId xmlns:a16="http://schemas.microsoft.com/office/drawing/2014/main" id="{336AA618-49AE-4D7B-8543-B875258B75B9}"/>
              </a:ext>
            </a:extLst>
          </p:cNvPr>
          <p:cNvSpPr txBox="1">
            <a:spLocks/>
          </p:cNvSpPr>
          <p:nvPr/>
        </p:nvSpPr>
        <p:spPr>
          <a:xfrm>
            <a:off x="838200" y="3621598"/>
            <a:ext cx="10515600" cy="1044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pt-PT" dirty="0">
                <a:solidFill>
                  <a:srgbClr val="FFFF00"/>
                </a:solidFill>
                <a:latin typeface="Aharoni" panose="02010803020104030203" pitchFamily="2" charset="-79"/>
                <a:cs typeface="Aharoni" panose="02010803020104030203" pitchFamily="2" charset="-79"/>
              </a:rPr>
              <a:t>Avaliação</a:t>
            </a:r>
          </a:p>
        </p:txBody>
      </p:sp>
      <p:pic>
        <p:nvPicPr>
          <p:cNvPr id="8" name="Imagem 7">
            <a:extLst>
              <a:ext uri="{FF2B5EF4-FFF2-40B4-BE49-F238E27FC236}">
                <a16:creationId xmlns:a16="http://schemas.microsoft.com/office/drawing/2014/main" id="{FA84EF71-1CBB-485A-918C-64232FD36715}"/>
              </a:ext>
            </a:extLst>
          </p:cNvPr>
          <p:cNvPicPr>
            <a:picLocks noChangeAspect="1"/>
          </p:cNvPicPr>
          <p:nvPr/>
        </p:nvPicPr>
        <p:blipFill>
          <a:blip r:embed="rId2"/>
          <a:stretch>
            <a:fillRect/>
          </a:stretch>
        </p:blipFill>
        <p:spPr>
          <a:xfrm>
            <a:off x="5809114" y="2144873"/>
            <a:ext cx="5259486" cy="2953448"/>
          </a:xfrm>
          <a:prstGeom prst="rect">
            <a:avLst/>
          </a:prstGeom>
        </p:spPr>
      </p:pic>
      <p:pic>
        <p:nvPicPr>
          <p:cNvPr id="9" name="Imagem 8">
            <a:extLst>
              <a:ext uri="{FF2B5EF4-FFF2-40B4-BE49-F238E27FC236}">
                <a16:creationId xmlns:a16="http://schemas.microsoft.com/office/drawing/2014/main" id="{11B7FCD5-8CAB-4A6E-8965-6358C0EC7513}"/>
              </a:ext>
            </a:extLst>
          </p:cNvPr>
          <p:cNvPicPr>
            <a:picLocks noChangeAspect="1"/>
          </p:cNvPicPr>
          <p:nvPr/>
        </p:nvPicPr>
        <p:blipFill>
          <a:blip r:embed="rId3"/>
          <a:stretch>
            <a:fillRect/>
          </a:stretch>
        </p:blipFill>
        <p:spPr>
          <a:xfrm>
            <a:off x="5809113" y="1865803"/>
            <a:ext cx="5259486" cy="3511589"/>
          </a:xfrm>
          <a:prstGeom prst="rect">
            <a:avLst/>
          </a:prstGeom>
        </p:spPr>
      </p:pic>
      <p:pic>
        <p:nvPicPr>
          <p:cNvPr id="10" name="Imagem 9">
            <a:extLst>
              <a:ext uri="{FF2B5EF4-FFF2-40B4-BE49-F238E27FC236}">
                <a16:creationId xmlns:a16="http://schemas.microsoft.com/office/drawing/2014/main" id="{63E88BE1-A896-495C-83D7-D131CA7A26DE}"/>
              </a:ext>
            </a:extLst>
          </p:cNvPr>
          <p:cNvPicPr>
            <a:picLocks noChangeAspect="1"/>
          </p:cNvPicPr>
          <p:nvPr/>
        </p:nvPicPr>
        <p:blipFill>
          <a:blip r:embed="rId4"/>
          <a:stretch>
            <a:fillRect/>
          </a:stretch>
        </p:blipFill>
        <p:spPr>
          <a:xfrm>
            <a:off x="5809112" y="1865804"/>
            <a:ext cx="5259486" cy="3511588"/>
          </a:xfrm>
          <a:prstGeom prst="rect">
            <a:avLst/>
          </a:prstGeom>
        </p:spPr>
      </p:pic>
    </p:spTree>
    <p:extLst>
      <p:ext uri="{BB962C8B-B14F-4D97-AF65-F5344CB8AC3E}">
        <p14:creationId xmlns:p14="http://schemas.microsoft.com/office/powerpoint/2010/main" val="376744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A7371-7574-4727-AF36-BE486D4631F5}"/>
              </a:ext>
            </a:extLst>
          </p:cNvPr>
          <p:cNvSpPr>
            <a:spLocks noGrp="1"/>
          </p:cNvSpPr>
          <p:nvPr>
            <p:ph type="title"/>
          </p:nvPr>
        </p:nvSpPr>
        <p:spPr/>
        <p:txBody>
          <a:bodyPr>
            <a:normAutofit/>
          </a:bodyPr>
          <a:lstStyle/>
          <a:p>
            <a:r>
              <a:rPr lang="pt-PT" sz="6000" dirty="0">
                <a:solidFill>
                  <a:srgbClr val="2DE6EB"/>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Programação</a:t>
            </a:r>
          </a:p>
        </p:txBody>
      </p:sp>
      <p:sp>
        <p:nvSpPr>
          <p:cNvPr id="3" name="Marcador de Posição de Conteúdo 2">
            <a:extLst>
              <a:ext uri="{FF2B5EF4-FFF2-40B4-BE49-F238E27FC236}">
                <a16:creationId xmlns:a16="http://schemas.microsoft.com/office/drawing/2014/main" id="{B86E763C-51D5-4AE2-9B9E-C2B02E84DC80}"/>
              </a:ext>
            </a:extLst>
          </p:cNvPr>
          <p:cNvSpPr>
            <a:spLocks noGrp="1"/>
          </p:cNvSpPr>
          <p:nvPr>
            <p:ph idx="1"/>
          </p:nvPr>
        </p:nvSpPr>
        <p:spPr>
          <a:xfrm>
            <a:off x="838200" y="1534162"/>
            <a:ext cx="10515600" cy="664357"/>
          </a:xfrm>
        </p:spPr>
        <p:txBody>
          <a:bodyPr>
            <a:normAutofit/>
          </a:bodyPr>
          <a:lstStyle/>
          <a:p>
            <a:pPr marL="0" indent="0">
              <a:buNone/>
            </a:pPr>
            <a:r>
              <a:rPr lang="pt-PT" sz="2600" i="1" u="sng" dirty="0"/>
              <a:t>Explicitar o caminho que se quer percorrer, nomeadamente: </a:t>
            </a:r>
          </a:p>
        </p:txBody>
      </p:sp>
      <p:sp>
        <p:nvSpPr>
          <p:cNvPr id="5" name="CaixaDeTexto 4">
            <a:extLst>
              <a:ext uri="{FF2B5EF4-FFF2-40B4-BE49-F238E27FC236}">
                <a16:creationId xmlns:a16="http://schemas.microsoft.com/office/drawing/2014/main" id="{123F6A02-7271-459B-AF4A-2A479FA900B5}"/>
              </a:ext>
            </a:extLst>
          </p:cNvPr>
          <p:cNvSpPr txBox="1"/>
          <p:nvPr/>
        </p:nvSpPr>
        <p:spPr>
          <a:xfrm>
            <a:off x="1167618" y="2285937"/>
            <a:ext cx="9425354" cy="707886"/>
          </a:xfrm>
          <a:prstGeom prst="rect">
            <a:avLst/>
          </a:prstGeom>
          <a:noFill/>
        </p:spPr>
        <p:txBody>
          <a:bodyPr wrap="square" rtlCol="0">
            <a:spAutoFit/>
          </a:bodyPr>
          <a:lstStyle/>
          <a:p>
            <a:pPr marL="285750" indent="-285750">
              <a:buFont typeface="Wingdings" panose="05000000000000000000" pitchFamily="2" charset="2"/>
              <a:buChar char="ü"/>
            </a:pPr>
            <a:r>
              <a:rPr lang="pt-PT" sz="2000" b="1" u="sng" dirty="0"/>
              <a:t>Conhecendo a realidade</a:t>
            </a:r>
            <a:r>
              <a:rPr lang="pt-PT" sz="2000" b="1" dirty="0"/>
              <a:t> </a:t>
            </a:r>
            <a:r>
              <a:rPr lang="pt-PT" sz="2000" dirty="0"/>
              <a:t>(dos nossos catequizandos, das famílias, da escola que frequentam, da nossa paróquia, o grupo de catequistas,…);</a:t>
            </a:r>
          </a:p>
        </p:txBody>
      </p:sp>
      <p:sp>
        <p:nvSpPr>
          <p:cNvPr id="6" name="CaixaDeTexto 5">
            <a:extLst>
              <a:ext uri="{FF2B5EF4-FFF2-40B4-BE49-F238E27FC236}">
                <a16:creationId xmlns:a16="http://schemas.microsoft.com/office/drawing/2014/main" id="{B1434064-9F9E-4EB5-B0A4-E9829151ADEB}"/>
              </a:ext>
            </a:extLst>
          </p:cNvPr>
          <p:cNvSpPr txBox="1"/>
          <p:nvPr/>
        </p:nvSpPr>
        <p:spPr>
          <a:xfrm>
            <a:off x="1167618" y="3335001"/>
            <a:ext cx="9425354" cy="1015663"/>
          </a:xfrm>
          <a:prstGeom prst="rect">
            <a:avLst/>
          </a:prstGeom>
          <a:noFill/>
        </p:spPr>
        <p:txBody>
          <a:bodyPr wrap="square" rtlCol="0">
            <a:spAutoFit/>
          </a:bodyPr>
          <a:lstStyle/>
          <a:p>
            <a:pPr marL="285750" indent="-285750">
              <a:buFont typeface="Wingdings" panose="05000000000000000000" pitchFamily="2" charset="2"/>
              <a:buChar char="ü"/>
            </a:pPr>
            <a:r>
              <a:rPr lang="pt-PT" sz="2000" b="1" u="sng" dirty="0"/>
              <a:t>Definindo Finalidades, metas concretas e objetivos</a:t>
            </a:r>
            <a:r>
              <a:rPr lang="pt-PT" sz="2000" b="1" dirty="0"/>
              <a:t> </a:t>
            </a:r>
            <a:r>
              <a:rPr lang="pt-PT" sz="2000" dirty="0"/>
              <a:t>(tendo em conta as idades e as 6 tarefas genéricas da catequese, concretizar com objetivos mais específicos cada catequese);</a:t>
            </a:r>
          </a:p>
        </p:txBody>
      </p:sp>
      <p:sp>
        <p:nvSpPr>
          <p:cNvPr id="7" name="CaixaDeTexto 6">
            <a:extLst>
              <a:ext uri="{FF2B5EF4-FFF2-40B4-BE49-F238E27FC236}">
                <a16:creationId xmlns:a16="http://schemas.microsoft.com/office/drawing/2014/main" id="{BBCE6D6E-4B10-4DDD-9476-CF1AE6500B08}"/>
              </a:ext>
            </a:extLst>
          </p:cNvPr>
          <p:cNvSpPr txBox="1"/>
          <p:nvPr/>
        </p:nvSpPr>
        <p:spPr>
          <a:xfrm>
            <a:off x="1167618" y="4691842"/>
            <a:ext cx="9425354" cy="1631216"/>
          </a:xfrm>
          <a:prstGeom prst="rect">
            <a:avLst/>
          </a:prstGeom>
          <a:noFill/>
        </p:spPr>
        <p:txBody>
          <a:bodyPr wrap="square" rtlCol="0">
            <a:spAutoFit/>
          </a:bodyPr>
          <a:lstStyle/>
          <a:p>
            <a:pPr marL="285750" indent="-285750">
              <a:buFont typeface="Wingdings" panose="05000000000000000000" pitchFamily="2" charset="2"/>
              <a:buChar char="ü"/>
            </a:pPr>
            <a:r>
              <a:rPr lang="pt-PT" sz="2000" b="1" u="sng" dirty="0"/>
              <a:t>Escolher e dispor os recursos</a:t>
            </a:r>
            <a:r>
              <a:rPr lang="pt-PT" sz="2000" b="1" dirty="0"/>
              <a:t> </a:t>
            </a:r>
            <a:r>
              <a:rPr lang="pt-PT" sz="2000" dirty="0"/>
              <a:t>(mais  adequados para </a:t>
            </a:r>
            <a:r>
              <a:rPr lang="pt-PT" sz="2000" b="1" dirty="0">
                <a:solidFill>
                  <a:srgbClr val="2DE6EB"/>
                </a:solidFill>
              </a:rPr>
              <a:t>o nosso grupo </a:t>
            </a:r>
            <a:r>
              <a:rPr lang="pt-PT" sz="2000" dirty="0"/>
              <a:t>chegar aos objetivos da catequese que estamos a preparar. Para tal temos de validar a aplicabilidade das </a:t>
            </a:r>
            <a:r>
              <a:rPr lang="pt-PT" sz="2000" b="1" dirty="0">
                <a:solidFill>
                  <a:srgbClr val="2DE6EB"/>
                </a:solidFill>
              </a:rPr>
              <a:t>atividades</a:t>
            </a:r>
            <a:r>
              <a:rPr lang="pt-PT" sz="2000" b="1" dirty="0"/>
              <a:t> </a:t>
            </a:r>
            <a:r>
              <a:rPr lang="pt-PT" sz="2000" dirty="0"/>
              <a:t>do guia (jogos, vídeos, dinâmicas de grupo, momentos de oração, troca de ideias, elaboração de um cartaz); planificar com realismo o tempo de realização para estar adequado à idade dos catequizandos).</a:t>
            </a:r>
          </a:p>
        </p:txBody>
      </p:sp>
    </p:spTree>
    <p:extLst>
      <p:ext uri="{BB962C8B-B14F-4D97-AF65-F5344CB8AC3E}">
        <p14:creationId xmlns:p14="http://schemas.microsoft.com/office/powerpoint/2010/main" val="184523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A7371-7574-4727-AF36-BE486D4631F5}"/>
              </a:ext>
            </a:extLst>
          </p:cNvPr>
          <p:cNvSpPr>
            <a:spLocks noGrp="1"/>
          </p:cNvSpPr>
          <p:nvPr>
            <p:ph type="title"/>
          </p:nvPr>
        </p:nvSpPr>
        <p:spPr/>
        <p:txBody>
          <a:bodyPr>
            <a:normAutofit/>
          </a:bodyPr>
          <a:lstStyle/>
          <a:p>
            <a:r>
              <a:rPr lang="pt-PT" sz="6000" dirty="0">
                <a:solidFill>
                  <a:srgbClr val="D21C6E"/>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Realização</a:t>
            </a:r>
          </a:p>
        </p:txBody>
      </p:sp>
      <p:sp>
        <p:nvSpPr>
          <p:cNvPr id="3" name="Marcador de Posição de Conteúdo 2">
            <a:extLst>
              <a:ext uri="{FF2B5EF4-FFF2-40B4-BE49-F238E27FC236}">
                <a16:creationId xmlns:a16="http://schemas.microsoft.com/office/drawing/2014/main" id="{B86E763C-51D5-4AE2-9B9E-C2B02E84DC80}"/>
              </a:ext>
            </a:extLst>
          </p:cNvPr>
          <p:cNvSpPr>
            <a:spLocks noGrp="1"/>
          </p:cNvSpPr>
          <p:nvPr>
            <p:ph idx="1"/>
          </p:nvPr>
        </p:nvSpPr>
        <p:spPr>
          <a:xfrm>
            <a:off x="838200" y="1690688"/>
            <a:ext cx="10515600" cy="664357"/>
          </a:xfrm>
        </p:spPr>
        <p:txBody>
          <a:bodyPr>
            <a:normAutofit fontScale="92500" lnSpcReduction="20000"/>
          </a:bodyPr>
          <a:lstStyle/>
          <a:p>
            <a:pPr marL="0" indent="0">
              <a:buNone/>
            </a:pPr>
            <a:r>
              <a:rPr lang="pt-PT" i="1" u="sng" dirty="0"/>
              <a:t>Depois de uma boa programação, adaptando as propostas do Guia ao nosso grupo e recursos, pomos em prática a catequese: </a:t>
            </a:r>
          </a:p>
        </p:txBody>
      </p:sp>
      <p:sp>
        <p:nvSpPr>
          <p:cNvPr id="5" name="CaixaDeTexto 4">
            <a:extLst>
              <a:ext uri="{FF2B5EF4-FFF2-40B4-BE49-F238E27FC236}">
                <a16:creationId xmlns:a16="http://schemas.microsoft.com/office/drawing/2014/main" id="{123F6A02-7271-459B-AF4A-2A479FA900B5}"/>
              </a:ext>
            </a:extLst>
          </p:cNvPr>
          <p:cNvSpPr txBox="1"/>
          <p:nvPr/>
        </p:nvSpPr>
        <p:spPr>
          <a:xfrm>
            <a:off x="1167618" y="2749351"/>
            <a:ext cx="9425354" cy="1015663"/>
          </a:xfrm>
          <a:prstGeom prst="rect">
            <a:avLst/>
          </a:prstGeom>
          <a:noFill/>
        </p:spPr>
        <p:txBody>
          <a:bodyPr wrap="square" rtlCol="0">
            <a:spAutoFit/>
          </a:bodyPr>
          <a:lstStyle/>
          <a:p>
            <a:pPr marL="285750" indent="-285750" algn="just">
              <a:buFont typeface="Wingdings" panose="05000000000000000000" pitchFamily="2" charset="2"/>
              <a:buChar char="ü"/>
            </a:pPr>
            <a:r>
              <a:rPr lang="pt-PT" sz="2000" b="1" u="sng" dirty="0"/>
              <a:t>O grupo</a:t>
            </a:r>
            <a:r>
              <a:rPr lang="pt-PT" sz="2000" b="1" dirty="0"/>
              <a:t> </a:t>
            </a:r>
            <a:r>
              <a:rPr lang="pt-PT" sz="2000" dirty="0"/>
              <a:t>(como lugar especial, cultivando a liberdade, promovendo a partilha de valores, de opiniões, de vivências, num clima honesto e dialogante; tendo em conta que  todos os nossos gestos devem exprimir que acolhemos a todos);</a:t>
            </a:r>
          </a:p>
        </p:txBody>
      </p:sp>
      <p:sp>
        <p:nvSpPr>
          <p:cNvPr id="6" name="CaixaDeTexto 5">
            <a:extLst>
              <a:ext uri="{FF2B5EF4-FFF2-40B4-BE49-F238E27FC236}">
                <a16:creationId xmlns:a16="http://schemas.microsoft.com/office/drawing/2014/main" id="{B1434064-9F9E-4EB5-B0A4-E9829151ADEB}"/>
              </a:ext>
            </a:extLst>
          </p:cNvPr>
          <p:cNvSpPr txBox="1"/>
          <p:nvPr/>
        </p:nvSpPr>
        <p:spPr>
          <a:xfrm>
            <a:off x="1167618" y="3824328"/>
            <a:ext cx="9425354" cy="1015663"/>
          </a:xfrm>
          <a:prstGeom prst="rect">
            <a:avLst/>
          </a:prstGeom>
          <a:noFill/>
        </p:spPr>
        <p:txBody>
          <a:bodyPr wrap="square" rtlCol="0">
            <a:spAutoFit/>
          </a:bodyPr>
          <a:lstStyle/>
          <a:p>
            <a:pPr marL="285750" indent="-285750">
              <a:buFont typeface="Wingdings" panose="05000000000000000000" pitchFamily="2" charset="2"/>
              <a:buChar char="ü"/>
            </a:pPr>
            <a:r>
              <a:rPr lang="pt-PT" sz="2000" b="1" u="sng" dirty="0"/>
              <a:t>Um fazer plural</a:t>
            </a:r>
            <a:r>
              <a:rPr lang="pt-PT" sz="2000" b="1" dirty="0"/>
              <a:t> </a:t>
            </a:r>
            <a:r>
              <a:rPr lang="pt-PT" sz="2000" dirty="0"/>
              <a:t>(os catequizandos têm que: assimilar conhecimentos; </a:t>
            </a:r>
            <a:r>
              <a:rPr lang="pt-PT" sz="2000" b="1" dirty="0">
                <a:solidFill>
                  <a:srgbClr val="D21C6E"/>
                </a:solidFill>
              </a:rPr>
              <a:t>interiorizarem</a:t>
            </a:r>
            <a:r>
              <a:rPr lang="pt-PT" sz="2000" dirty="0"/>
              <a:t> atitudes e valores; </a:t>
            </a:r>
            <a:r>
              <a:rPr lang="pt-PT" sz="2000" b="1" dirty="0">
                <a:solidFill>
                  <a:srgbClr val="D21C6E"/>
                </a:solidFill>
              </a:rPr>
              <a:t>exprimirem-se</a:t>
            </a:r>
            <a:r>
              <a:rPr lang="pt-PT" sz="2000" dirty="0"/>
              <a:t> através de gestos e procedimentos e </a:t>
            </a:r>
            <a:r>
              <a:rPr lang="pt-PT" sz="2000" b="1" dirty="0">
                <a:solidFill>
                  <a:srgbClr val="D21C6E"/>
                </a:solidFill>
              </a:rPr>
              <a:t>interagirem</a:t>
            </a:r>
            <a:r>
              <a:rPr lang="pt-PT" sz="2000" dirty="0"/>
              <a:t> uns com os outros e com o catequista);</a:t>
            </a:r>
          </a:p>
        </p:txBody>
      </p:sp>
      <p:sp>
        <p:nvSpPr>
          <p:cNvPr id="7" name="CaixaDeTexto 6">
            <a:extLst>
              <a:ext uri="{FF2B5EF4-FFF2-40B4-BE49-F238E27FC236}">
                <a16:creationId xmlns:a16="http://schemas.microsoft.com/office/drawing/2014/main" id="{BBCE6D6E-4B10-4DDD-9476-CF1AE6500B08}"/>
              </a:ext>
            </a:extLst>
          </p:cNvPr>
          <p:cNvSpPr txBox="1"/>
          <p:nvPr/>
        </p:nvSpPr>
        <p:spPr>
          <a:xfrm>
            <a:off x="1167618" y="4899305"/>
            <a:ext cx="9425354" cy="707886"/>
          </a:xfrm>
          <a:prstGeom prst="rect">
            <a:avLst/>
          </a:prstGeom>
          <a:noFill/>
        </p:spPr>
        <p:txBody>
          <a:bodyPr wrap="square" rtlCol="0">
            <a:spAutoFit/>
          </a:bodyPr>
          <a:lstStyle/>
          <a:p>
            <a:pPr marL="285750" indent="-285750">
              <a:buFont typeface="Wingdings" panose="05000000000000000000" pitchFamily="2" charset="2"/>
              <a:buChar char="ü"/>
            </a:pPr>
            <a:r>
              <a:rPr lang="pt-PT" sz="2000" b="1" u="sng" dirty="0"/>
              <a:t>Muitas atividades</a:t>
            </a:r>
            <a:r>
              <a:rPr lang="pt-PT" sz="2000" b="1" dirty="0"/>
              <a:t> </a:t>
            </a:r>
            <a:r>
              <a:rPr lang="pt-PT" sz="2000" dirty="0"/>
              <a:t>(o “fazer” é essencial para crescer na fé. A</a:t>
            </a:r>
            <a:r>
              <a:rPr lang="pt-PT" sz="2000" b="1" dirty="0"/>
              <a:t> </a:t>
            </a:r>
            <a:r>
              <a:rPr lang="pt-PT" sz="2000" b="1" dirty="0">
                <a:solidFill>
                  <a:srgbClr val="D21C6E"/>
                </a:solidFill>
                <a:effectLst>
                  <a:outerShdw blurRad="38100" dist="38100" dir="2700000" algn="tl">
                    <a:srgbClr val="000000">
                      <a:alpha val="43137"/>
                    </a:srgbClr>
                  </a:outerShdw>
                </a:effectLst>
              </a:rPr>
              <a:t>criatividade</a:t>
            </a:r>
            <a:r>
              <a:rPr lang="pt-PT" sz="2000" b="1" dirty="0"/>
              <a:t> </a:t>
            </a:r>
            <a:r>
              <a:rPr lang="pt-PT" sz="2000" dirty="0"/>
              <a:t>é a palavra chave. Podem ser atividades lúdicas, celebrativas, individuais, em grupo,…).</a:t>
            </a:r>
          </a:p>
        </p:txBody>
      </p:sp>
    </p:spTree>
    <p:extLst>
      <p:ext uri="{BB962C8B-B14F-4D97-AF65-F5344CB8AC3E}">
        <p14:creationId xmlns:p14="http://schemas.microsoft.com/office/powerpoint/2010/main" val="129056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1A7371-7574-4727-AF36-BE486D4631F5}"/>
              </a:ext>
            </a:extLst>
          </p:cNvPr>
          <p:cNvSpPr>
            <a:spLocks noGrp="1"/>
          </p:cNvSpPr>
          <p:nvPr>
            <p:ph type="title"/>
          </p:nvPr>
        </p:nvSpPr>
        <p:spPr>
          <a:xfrm>
            <a:off x="838200" y="218657"/>
            <a:ext cx="10515600" cy="1325563"/>
          </a:xfrm>
        </p:spPr>
        <p:txBody>
          <a:bodyPr>
            <a:normAutofit/>
          </a:bodyPr>
          <a:lstStyle/>
          <a:p>
            <a:r>
              <a:rPr lang="pt-PT" sz="60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Avaliação</a:t>
            </a:r>
          </a:p>
        </p:txBody>
      </p:sp>
      <p:sp>
        <p:nvSpPr>
          <p:cNvPr id="3" name="Marcador de Posição de Conteúdo 2">
            <a:extLst>
              <a:ext uri="{FF2B5EF4-FFF2-40B4-BE49-F238E27FC236}">
                <a16:creationId xmlns:a16="http://schemas.microsoft.com/office/drawing/2014/main" id="{B86E763C-51D5-4AE2-9B9E-C2B02E84DC80}"/>
              </a:ext>
            </a:extLst>
          </p:cNvPr>
          <p:cNvSpPr>
            <a:spLocks noGrp="1"/>
          </p:cNvSpPr>
          <p:nvPr>
            <p:ph idx="1"/>
          </p:nvPr>
        </p:nvSpPr>
        <p:spPr>
          <a:xfrm>
            <a:off x="838200" y="1412780"/>
            <a:ext cx="11353800" cy="664357"/>
          </a:xfrm>
        </p:spPr>
        <p:txBody>
          <a:bodyPr>
            <a:noAutofit/>
          </a:bodyPr>
          <a:lstStyle/>
          <a:p>
            <a:pPr marL="0" indent="0">
              <a:buNone/>
            </a:pPr>
            <a:r>
              <a:rPr lang="pt-PT" sz="2400" dirty="0"/>
              <a:t>Avaliar é verificar a diferença que há entre a programação e a realização. Não é fácil avaliar a catequese muito dos objetivos  têm que ver com o mundo interior dos catequizandos.  </a:t>
            </a:r>
            <a:r>
              <a:rPr lang="pt-PT" sz="2400" u="sng" dirty="0"/>
              <a:t> </a:t>
            </a:r>
          </a:p>
        </p:txBody>
      </p:sp>
      <p:sp>
        <p:nvSpPr>
          <p:cNvPr id="5" name="CaixaDeTexto 4">
            <a:extLst>
              <a:ext uri="{FF2B5EF4-FFF2-40B4-BE49-F238E27FC236}">
                <a16:creationId xmlns:a16="http://schemas.microsoft.com/office/drawing/2014/main" id="{123F6A02-7271-459B-AF4A-2A479FA900B5}"/>
              </a:ext>
            </a:extLst>
          </p:cNvPr>
          <p:cNvSpPr txBox="1"/>
          <p:nvPr/>
        </p:nvSpPr>
        <p:spPr>
          <a:xfrm>
            <a:off x="1167618" y="2889151"/>
            <a:ext cx="9425354" cy="1323439"/>
          </a:xfrm>
          <a:prstGeom prst="rect">
            <a:avLst/>
          </a:prstGeom>
          <a:noFill/>
        </p:spPr>
        <p:txBody>
          <a:bodyPr wrap="square" rtlCol="0">
            <a:spAutoFit/>
          </a:bodyPr>
          <a:lstStyle/>
          <a:p>
            <a:pPr marL="342900" indent="-342900" algn="just">
              <a:buFont typeface="Wingdings" panose="05000000000000000000" pitchFamily="2" charset="2"/>
              <a:buChar char="ü"/>
            </a:pPr>
            <a:r>
              <a:rPr lang="pt-PT" sz="2000" b="1" dirty="0"/>
              <a:t>Três atitudes se impõem: </a:t>
            </a:r>
            <a:r>
              <a:rPr lang="pt-PT" sz="2000" b="1" dirty="0">
                <a:solidFill>
                  <a:srgbClr val="FFFF00"/>
                </a:solidFill>
              </a:rPr>
              <a:t>confiança no Espírito Santo</a:t>
            </a:r>
            <a:r>
              <a:rPr lang="pt-PT" sz="2000" dirty="0"/>
              <a:t>, pois serve-se de nós mas age por sua conta;  </a:t>
            </a:r>
            <a:r>
              <a:rPr lang="pt-PT" sz="2000" b="1" dirty="0">
                <a:solidFill>
                  <a:srgbClr val="FFFF00"/>
                </a:solidFill>
              </a:rPr>
              <a:t>respeito pelos catequizandos</a:t>
            </a:r>
            <a:r>
              <a:rPr lang="pt-PT" sz="2000" dirty="0"/>
              <a:t>, que apesar de todo o nosso empenho têm a liberdade de indiferença e até rejeição das nossas propostas e a </a:t>
            </a:r>
            <a:r>
              <a:rPr lang="pt-PT" sz="2000" b="1" dirty="0">
                <a:solidFill>
                  <a:srgbClr val="FFFF00"/>
                </a:solidFill>
              </a:rPr>
              <a:t>flexibilidade pastoral</a:t>
            </a:r>
            <a:r>
              <a:rPr lang="pt-PT" sz="2000" dirty="0"/>
              <a:t>, a nossa </a:t>
            </a:r>
            <a:r>
              <a:rPr lang="pt-PT" sz="2000" b="1" dirty="0">
                <a:solidFill>
                  <a:srgbClr val="FFFF00"/>
                </a:solidFill>
              </a:rPr>
              <a:t>criatividade</a:t>
            </a:r>
            <a:r>
              <a:rPr lang="pt-PT" sz="2000" b="1" dirty="0"/>
              <a:t> </a:t>
            </a:r>
            <a:r>
              <a:rPr lang="pt-PT" sz="2000" dirty="0"/>
              <a:t>para não ficarmos agarrados ao que foi programado.</a:t>
            </a:r>
          </a:p>
        </p:txBody>
      </p:sp>
      <p:sp>
        <p:nvSpPr>
          <p:cNvPr id="7" name="CaixaDeTexto 6">
            <a:extLst>
              <a:ext uri="{FF2B5EF4-FFF2-40B4-BE49-F238E27FC236}">
                <a16:creationId xmlns:a16="http://schemas.microsoft.com/office/drawing/2014/main" id="{BBCE6D6E-4B10-4DDD-9476-CF1AE6500B08}"/>
              </a:ext>
            </a:extLst>
          </p:cNvPr>
          <p:cNvSpPr txBox="1"/>
          <p:nvPr/>
        </p:nvSpPr>
        <p:spPr>
          <a:xfrm>
            <a:off x="1167618" y="4616217"/>
            <a:ext cx="9425354" cy="1631216"/>
          </a:xfrm>
          <a:prstGeom prst="rect">
            <a:avLst/>
          </a:prstGeom>
          <a:noFill/>
        </p:spPr>
        <p:txBody>
          <a:bodyPr wrap="square" rtlCol="0">
            <a:spAutoFit/>
          </a:bodyPr>
          <a:lstStyle/>
          <a:p>
            <a:pPr marL="285750" indent="-285750" algn="just">
              <a:buFont typeface="Wingdings" panose="05000000000000000000" pitchFamily="2" charset="2"/>
              <a:buChar char="ü"/>
            </a:pPr>
            <a:r>
              <a:rPr lang="pt-PT" sz="2000" b="1" u="sng" dirty="0"/>
              <a:t>Encontrar respostas para algumas perguntas importantes: </a:t>
            </a:r>
            <a:r>
              <a:rPr lang="pt-PT" sz="2000" dirty="0"/>
              <a:t>apareceram fenómenos que não esperávamos? Percebemos bem a articulação entre finalidade, metas e objetivos? Os conteúdos eram adequados à capacidade dos catequizandos? As atividades foram previstas ou foram improvisadas? Respondiam aos objetivos? Como foi evoluindo a relação entre o catequista e o grupo? </a:t>
            </a:r>
          </a:p>
        </p:txBody>
      </p:sp>
    </p:spTree>
    <p:extLst>
      <p:ext uri="{BB962C8B-B14F-4D97-AF65-F5344CB8AC3E}">
        <p14:creationId xmlns:p14="http://schemas.microsoft.com/office/powerpoint/2010/main" val="74589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23000">
              <a:schemeClr val="bg2">
                <a:lumMod val="90000"/>
              </a:schemeClr>
            </a:gs>
            <a:gs pos="9000">
              <a:schemeClr val="accent6">
                <a:lumMod val="20000"/>
                <a:lumOff val="80000"/>
              </a:schemeClr>
            </a:gs>
            <a:gs pos="57000">
              <a:schemeClr val="accent6">
                <a:lumMod val="60000"/>
                <a:lumOff val="40000"/>
              </a:schemeClr>
            </a:gs>
            <a:gs pos="39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Marcador de Posição de Conteúdo 12">
            <a:extLst>
              <a:ext uri="{FF2B5EF4-FFF2-40B4-BE49-F238E27FC236}">
                <a16:creationId xmlns:a16="http://schemas.microsoft.com/office/drawing/2014/main" id="{7C9CC31B-0EB5-4344-8DA9-28AFABE00DC9}"/>
              </a:ext>
            </a:extLst>
          </p:cNvPr>
          <p:cNvPicPr>
            <a:picLocks noGrp="1" noChangeAspect="1"/>
          </p:cNvPicPr>
          <p:nvPr>
            <p:ph idx="1"/>
          </p:nvPr>
        </p:nvPicPr>
        <p:blipFill rotWithShape="1">
          <a:blip r:embed="rId2"/>
          <a:srcRect l="8762" t="20357" b="9524"/>
          <a:stretch/>
        </p:blipFill>
        <p:spPr>
          <a:xfrm>
            <a:off x="416980" y="1858963"/>
            <a:ext cx="10925018" cy="46725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CaixaDeTexto 13">
            <a:extLst>
              <a:ext uri="{FF2B5EF4-FFF2-40B4-BE49-F238E27FC236}">
                <a16:creationId xmlns:a16="http://schemas.microsoft.com/office/drawing/2014/main" id="{1B9EE258-174F-4281-A433-B287B7C69234}"/>
              </a:ext>
            </a:extLst>
          </p:cNvPr>
          <p:cNvSpPr txBox="1"/>
          <p:nvPr/>
        </p:nvSpPr>
        <p:spPr>
          <a:xfrm>
            <a:off x="833961" y="326450"/>
            <a:ext cx="10091057" cy="923330"/>
          </a:xfrm>
          <a:prstGeom prst="rect">
            <a:avLst/>
          </a:prstGeom>
          <a:noFill/>
        </p:spPr>
        <p:txBody>
          <a:bodyPr wrap="square" rtlCol="0">
            <a:spAutoFit/>
          </a:bodyPr>
          <a:lstStyle/>
          <a:p>
            <a:r>
              <a:rPr lang="pt-PT" sz="54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Indicadores de avaliação</a:t>
            </a:r>
          </a:p>
        </p:txBody>
      </p:sp>
      <p:sp>
        <p:nvSpPr>
          <p:cNvPr id="16" name="CaixaDeTexto 15">
            <a:extLst>
              <a:ext uri="{FF2B5EF4-FFF2-40B4-BE49-F238E27FC236}">
                <a16:creationId xmlns:a16="http://schemas.microsoft.com/office/drawing/2014/main" id="{20FFBAAC-3617-4AD6-A8E0-460F610F2CDB}"/>
              </a:ext>
            </a:extLst>
          </p:cNvPr>
          <p:cNvSpPr txBox="1"/>
          <p:nvPr/>
        </p:nvSpPr>
        <p:spPr>
          <a:xfrm>
            <a:off x="1081275" y="1214455"/>
            <a:ext cx="10276764" cy="369332"/>
          </a:xfrm>
          <a:prstGeom prst="rect">
            <a:avLst/>
          </a:prstGeom>
          <a:noFill/>
        </p:spPr>
        <p:txBody>
          <a:bodyPr wrap="square" rtlCol="0">
            <a:spAutoFit/>
          </a:bodyPr>
          <a:lstStyle/>
          <a:p>
            <a:r>
              <a:rPr lang="pt-PT" i="1" u="sng" dirty="0">
                <a:latin typeface="Bell MT" panose="02020503060305020303" pitchFamily="18" charset="0"/>
              </a:rPr>
              <a:t>Para cada fase, identificou-se indicadores de sucesso a partir das seis tarefas da catequese:</a:t>
            </a:r>
          </a:p>
        </p:txBody>
      </p:sp>
    </p:spTree>
    <p:extLst>
      <p:ext uri="{BB962C8B-B14F-4D97-AF65-F5344CB8AC3E}">
        <p14:creationId xmlns:p14="http://schemas.microsoft.com/office/powerpoint/2010/main" val="110552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decel="100000"/>
                                        <p:tgtEl>
                                          <p:spTgt spid="14"/>
                                        </p:tgtEl>
                                      </p:cBhvr>
                                    </p:animEffect>
                                    <p:anim calcmode="lin" valueType="num">
                                      <p:cBhvr>
                                        <p:cTn id="8" dur="800" decel="100000" fill="hold"/>
                                        <p:tgtEl>
                                          <p:spTgt spid="14"/>
                                        </p:tgtEl>
                                        <p:attrNameLst>
                                          <p:attrName>style.rotation</p:attrName>
                                        </p:attrNameLst>
                                      </p:cBhvr>
                                      <p:tavLst>
                                        <p:tav tm="0">
                                          <p:val>
                                            <p:fltVal val="-90"/>
                                          </p:val>
                                        </p:tav>
                                        <p:tav tm="100000">
                                          <p:val>
                                            <p:fltVal val="0"/>
                                          </p:val>
                                        </p:tav>
                                      </p:tavLst>
                                    </p:anim>
                                    <p:anim calcmode="lin" valueType="num">
                                      <p:cBhvr>
                                        <p:cTn id="9" dur="800" decel="100000" fill="hold"/>
                                        <p:tgtEl>
                                          <p:spTgt spid="14"/>
                                        </p:tgtEl>
                                        <p:attrNameLst>
                                          <p:attrName>ppt_x</p:attrName>
                                        </p:attrNameLst>
                                      </p:cBhvr>
                                      <p:tavLst>
                                        <p:tav tm="0">
                                          <p:val>
                                            <p:strVal val="#ppt_x+0.4"/>
                                          </p:val>
                                        </p:tav>
                                        <p:tav tm="100000">
                                          <p:val>
                                            <p:strVal val="#ppt_x-0.05"/>
                                          </p:val>
                                        </p:tav>
                                      </p:tavLst>
                                    </p:anim>
                                    <p:anim calcmode="lin" valueType="num">
                                      <p:cBhvr>
                                        <p:cTn id="10" dur="800" decel="100000" fill="hold"/>
                                        <p:tgtEl>
                                          <p:spTgt spid="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fltVal val="0"/>
                                          </p:val>
                                        </p:tav>
                                        <p:tav tm="100000">
                                          <p:val>
                                            <p:strVal val="#ppt_w"/>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9D3E8E2-064E-4BA9-BCEA-0731206B9B84}"/>
              </a:ext>
            </a:extLst>
          </p:cNvPr>
          <p:cNvPicPr>
            <a:picLocks noChangeAspect="1"/>
          </p:cNvPicPr>
          <p:nvPr/>
        </p:nvPicPr>
        <p:blipFill rotWithShape="1">
          <a:blip r:embed="rId2"/>
          <a:srcRect l="3654" t="8160" r="-236" b="8259"/>
          <a:stretch/>
        </p:blipFill>
        <p:spPr>
          <a:xfrm>
            <a:off x="156411" y="0"/>
            <a:ext cx="5572125"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m 3">
            <a:extLst>
              <a:ext uri="{FF2B5EF4-FFF2-40B4-BE49-F238E27FC236}">
                <a16:creationId xmlns:a16="http://schemas.microsoft.com/office/drawing/2014/main" id="{F9F59FC7-7CAC-45AE-B83E-631E43921ED7}"/>
              </a:ext>
            </a:extLst>
          </p:cNvPr>
          <p:cNvPicPr>
            <a:picLocks noChangeAspect="1"/>
          </p:cNvPicPr>
          <p:nvPr/>
        </p:nvPicPr>
        <p:blipFill>
          <a:blip r:embed="rId3"/>
          <a:stretch>
            <a:fillRect/>
          </a:stretch>
        </p:blipFill>
        <p:spPr>
          <a:xfrm>
            <a:off x="6463465" y="-96253"/>
            <a:ext cx="5728535" cy="7050505"/>
          </a:xfrm>
          <a:prstGeom prst="round2DiagRect">
            <a:avLst>
              <a:gd name="adj1" fmla="val 1"/>
              <a:gd name="adj2" fmla="val 17216"/>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1913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37CE-9776-46AC-8DD2-2CB76B50C997}"/>
              </a:ext>
            </a:extLst>
          </p:cNvPr>
          <p:cNvSpPr>
            <a:spLocks noGrp="1"/>
          </p:cNvSpPr>
          <p:nvPr>
            <p:ph type="ctrTitle"/>
          </p:nvPr>
        </p:nvSpPr>
        <p:spPr>
          <a:xfrm>
            <a:off x="368489" y="794923"/>
            <a:ext cx="11119693" cy="1019258"/>
          </a:xfrm>
        </p:spPr>
        <p:txBody>
          <a:bodyPr>
            <a:normAutofit/>
          </a:bodyPr>
          <a:lstStyle/>
          <a:p>
            <a:r>
              <a:rPr lang="pt-PT" sz="4400" b="1" dirty="0">
                <a:solidFill>
                  <a:schemeClr val="tx2">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Recursos disponíveis e como os utilizar</a:t>
            </a:r>
          </a:p>
        </p:txBody>
      </p:sp>
      <p:sp>
        <p:nvSpPr>
          <p:cNvPr id="3" name="Subtítulo 2">
            <a:extLst>
              <a:ext uri="{FF2B5EF4-FFF2-40B4-BE49-F238E27FC236}">
                <a16:creationId xmlns:a16="http://schemas.microsoft.com/office/drawing/2014/main" id="{C2D01C01-8620-41F5-8DD4-8EBE24C50C20}"/>
              </a:ext>
            </a:extLst>
          </p:cNvPr>
          <p:cNvSpPr>
            <a:spLocks noGrp="1"/>
          </p:cNvSpPr>
          <p:nvPr>
            <p:ph type="subTitle" idx="1"/>
          </p:nvPr>
        </p:nvSpPr>
        <p:spPr>
          <a:xfrm>
            <a:off x="791570" y="1937010"/>
            <a:ext cx="9498842" cy="3740459"/>
          </a:xfrm>
        </p:spPr>
        <p:txBody>
          <a:bodyPr>
            <a:normAutofit fontScale="92500" lnSpcReduction="20000"/>
          </a:bodyPr>
          <a:lstStyle/>
          <a:p>
            <a:pPr algn="l"/>
            <a:r>
              <a:rPr lang="pt-PT" u="sng" dirty="0">
                <a:solidFill>
                  <a:schemeClr val="tx2">
                    <a:lumMod val="75000"/>
                  </a:schemeClr>
                </a:solidFill>
                <a:latin typeface="Aharoni" panose="02010803020104030203" pitchFamily="2" charset="-79"/>
                <a:cs typeface="Aharoni" panose="02010803020104030203" pitchFamily="2" charset="-79"/>
              </a:rPr>
              <a:t>“Ligações. Itinerários de educação à fé” apresenta-se como um conjunto de materiais que podem ser usados em várias combinações:</a:t>
            </a:r>
          </a:p>
          <a:p>
            <a:pPr algn="l"/>
            <a:endParaRPr lang="pt-PT" u="sng" dirty="0">
              <a:latin typeface="Aharoni" panose="02010803020104030203" pitchFamily="2" charset="-79"/>
              <a:cs typeface="Aharoni" panose="02010803020104030203" pitchFamily="2" charset="-79"/>
            </a:endParaRPr>
          </a:p>
          <a:p>
            <a:pPr marL="342900" indent="-342900" algn="l">
              <a:buFont typeface="Arial" panose="020B0604020202020204" pitchFamily="34" charset="0"/>
              <a:buChar char="•"/>
            </a:pPr>
            <a:r>
              <a:rPr lang="pt-PT" sz="2000" dirty="0">
                <a:latin typeface="Amasis MT Pro" panose="02040504050005020304" pitchFamily="18" charset="0"/>
                <a:cs typeface="Aharoni" panose="02010803020104030203" pitchFamily="2" charset="-79"/>
              </a:rPr>
              <a:t>Livro Zero;</a:t>
            </a:r>
          </a:p>
          <a:p>
            <a:pPr marL="342900" indent="-342900" algn="l">
              <a:buFont typeface="Arial" panose="020B0604020202020204" pitchFamily="34" charset="0"/>
              <a:buChar char="•"/>
            </a:pPr>
            <a:r>
              <a:rPr lang="pt-PT" sz="2000" dirty="0">
                <a:latin typeface="Amasis MT Pro" panose="02040504050005020304" pitchFamily="18" charset="0"/>
              </a:rPr>
              <a:t>Guia do Catequista;</a:t>
            </a:r>
          </a:p>
          <a:p>
            <a:pPr marL="342900" indent="-342900" algn="l">
              <a:buFont typeface="Arial" panose="020B0604020202020204" pitchFamily="34" charset="0"/>
              <a:buChar char="•"/>
            </a:pPr>
            <a:r>
              <a:rPr lang="pt-PT" sz="2000" dirty="0">
                <a:latin typeface="Amasis MT Pro" panose="02040504050005020304" pitchFamily="18" charset="0"/>
              </a:rPr>
              <a:t>Livro do Catequizando (catecismo);</a:t>
            </a:r>
          </a:p>
          <a:p>
            <a:pPr marL="342900" indent="-342900" algn="l">
              <a:buFont typeface="Arial" panose="020B0604020202020204" pitchFamily="34" charset="0"/>
              <a:buChar char="•"/>
            </a:pPr>
            <a:r>
              <a:rPr lang="pt-PT" sz="2000" dirty="0">
                <a:latin typeface="Amasis MT Pro" panose="02040504050005020304" pitchFamily="18" charset="0"/>
              </a:rPr>
              <a:t>Pasta de apoio com imagens e cartazes;</a:t>
            </a:r>
          </a:p>
          <a:p>
            <a:pPr marL="342900" indent="-342900" algn="l">
              <a:buFont typeface="Arial" panose="020B0604020202020204" pitchFamily="34" charset="0"/>
              <a:buChar char="•"/>
            </a:pPr>
            <a:r>
              <a:rPr lang="pt-PT" sz="2000" dirty="0">
                <a:latin typeface="Amasis MT Pro" panose="02040504050005020304" pitchFamily="18" charset="0"/>
              </a:rPr>
              <a:t>CD áudio;</a:t>
            </a:r>
          </a:p>
          <a:p>
            <a:pPr marL="342900" indent="-342900" algn="l">
              <a:buFont typeface="Arial" panose="020B0604020202020204" pitchFamily="34" charset="0"/>
              <a:buChar char="•"/>
            </a:pPr>
            <a:r>
              <a:rPr lang="pt-PT" sz="2000" dirty="0">
                <a:latin typeface="Amasis MT Pro" panose="02040504050005020304" pitchFamily="18" charset="0"/>
              </a:rPr>
              <a:t>Vídeos;</a:t>
            </a:r>
          </a:p>
          <a:p>
            <a:pPr marL="342900" indent="-342900" algn="l">
              <a:buFont typeface="Arial" panose="020B0604020202020204" pitchFamily="34" charset="0"/>
              <a:buChar char="•"/>
            </a:pPr>
            <a:r>
              <a:rPr lang="pt-PT" sz="2000" dirty="0">
                <a:latin typeface="Amasis MT Pro" panose="02040504050005020304" pitchFamily="18" charset="0"/>
              </a:rPr>
              <a:t>Site de apoio: </a:t>
            </a:r>
            <a:r>
              <a:rPr lang="pt-PT" sz="2000" dirty="0">
                <a:latin typeface="Amasis MT Pro" panose="02040504050005020304" pitchFamily="18" charset="0"/>
                <a:hlinkClick r:id="rId2"/>
              </a:rPr>
              <a:t>https://ligações.net</a:t>
            </a:r>
            <a:r>
              <a:rPr lang="pt-PT" sz="2000" dirty="0">
                <a:latin typeface="Amasis MT Pro" panose="02040504050005020304" pitchFamily="18" charset="0"/>
              </a:rPr>
              <a:t>;</a:t>
            </a:r>
          </a:p>
          <a:p>
            <a:pPr marL="342900" indent="-342900" algn="l">
              <a:buFont typeface="Arial" panose="020B0604020202020204" pitchFamily="34" charset="0"/>
              <a:buChar char="•"/>
            </a:pPr>
            <a:r>
              <a:rPr lang="pt-PT" sz="2000" dirty="0">
                <a:latin typeface="Amasis MT Pro" panose="02040504050005020304" pitchFamily="18" charset="0"/>
              </a:rPr>
              <a:t>Extras.</a:t>
            </a:r>
          </a:p>
        </p:txBody>
      </p:sp>
    </p:spTree>
    <p:extLst>
      <p:ext uri="{BB962C8B-B14F-4D97-AF65-F5344CB8AC3E}">
        <p14:creationId xmlns:p14="http://schemas.microsoft.com/office/powerpoint/2010/main" val="104130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3000">
              <a:schemeClr val="bg2">
                <a:lumMod val="90000"/>
              </a:schemeClr>
            </a:gs>
            <a:gs pos="9000">
              <a:schemeClr val="accent6">
                <a:lumMod val="20000"/>
                <a:lumOff val="80000"/>
              </a:schemeClr>
            </a:gs>
            <a:gs pos="57000">
              <a:schemeClr val="accent6">
                <a:lumMod val="60000"/>
                <a:lumOff val="40000"/>
              </a:schemeClr>
            </a:gs>
            <a:gs pos="39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1" name="Rectangle 2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855CD0-8E46-45A3-886D-C58BB0066D1F}"/>
              </a:ext>
            </a:extLst>
          </p:cNvPr>
          <p:cNvSpPr>
            <a:spLocks noGrp="1"/>
          </p:cNvSpPr>
          <p:nvPr>
            <p:ph type="title"/>
          </p:nvPr>
        </p:nvSpPr>
        <p:spPr>
          <a:xfrm>
            <a:off x="6513788" y="365125"/>
            <a:ext cx="4840010" cy="1807305"/>
          </a:xfrm>
        </p:spPr>
        <p:txBody>
          <a:bodyPr>
            <a:normAutofit/>
          </a:bodyPr>
          <a:lstStyle/>
          <a:p>
            <a:r>
              <a:rPr lang="pt-PT" sz="4800"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Livro Zero </a:t>
            </a:r>
          </a:p>
        </p:txBody>
      </p:sp>
      <p:pic>
        <p:nvPicPr>
          <p:cNvPr id="4" name="Imagem 3">
            <a:extLst>
              <a:ext uri="{FF2B5EF4-FFF2-40B4-BE49-F238E27FC236}">
                <a16:creationId xmlns:a16="http://schemas.microsoft.com/office/drawing/2014/main" id="{661C0B38-E5BF-4E28-8991-19706188A07C}"/>
              </a:ext>
            </a:extLst>
          </p:cNvPr>
          <p:cNvPicPr>
            <a:picLocks noChangeAspect="1"/>
          </p:cNvPicPr>
          <p:nvPr/>
        </p:nvPicPr>
        <p:blipFill rotWithShape="1">
          <a:blip r:embed="rId2"/>
          <a:srcRect t="3322" b="15109"/>
          <a:stretch/>
        </p:blipFill>
        <p:spPr>
          <a:xfrm>
            <a:off x="0" y="0"/>
            <a:ext cx="4967765" cy="68580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Posição de Conteúdo 2">
            <a:extLst>
              <a:ext uri="{FF2B5EF4-FFF2-40B4-BE49-F238E27FC236}">
                <a16:creationId xmlns:a16="http://schemas.microsoft.com/office/drawing/2014/main" id="{C0C07F8A-C342-40AB-A724-F43BE13C470E}"/>
              </a:ext>
            </a:extLst>
          </p:cNvPr>
          <p:cNvSpPr>
            <a:spLocks noGrp="1"/>
          </p:cNvSpPr>
          <p:nvPr>
            <p:ph idx="1"/>
          </p:nvPr>
        </p:nvSpPr>
        <p:spPr>
          <a:xfrm>
            <a:off x="6513788" y="2172430"/>
            <a:ext cx="4840010" cy="3843666"/>
          </a:xfrm>
        </p:spPr>
        <p:txBody>
          <a:bodyPr>
            <a:normAutofit/>
          </a:bodyPr>
          <a:lstStyle/>
          <a:p>
            <a:r>
              <a:rPr lang="pt-PT" sz="2000" dirty="0">
                <a:latin typeface="Arial" panose="020B0604020202020204" pitchFamily="34" charset="0"/>
                <a:cs typeface="Arial" panose="020B0604020202020204" pitchFamily="34" charset="0"/>
              </a:rPr>
              <a:t>Permite perceber a lógica do projeto e o porquê das opções tomadas, ou seja, como o próprio nome indica, para estabelecer um primeiro contacto de uma forma devidamente orientada;</a:t>
            </a:r>
          </a:p>
        </p:txBody>
      </p:sp>
    </p:spTree>
    <p:extLst>
      <p:ext uri="{BB962C8B-B14F-4D97-AF65-F5344CB8AC3E}">
        <p14:creationId xmlns:p14="http://schemas.microsoft.com/office/powerpoint/2010/main" val="335010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05738-07D6-4757-B5D7-F94618DEDFE2}"/>
              </a:ext>
            </a:extLst>
          </p:cNvPr>
          <p:cNvSpPr>
            <a:spLocks noGrp="1"/>
          </p:cNvSpPr>
          <p:nvPr>
            <p:ph type="title"/>
          </p:nvPr>
        </p:nvSpPr>
        <p:spPr>
          <a:xfrm>
            <a:off x="788963" y="0"/>
            <a:ext cx="10515600" cy="957238"/>
          </a:xfrm>
        </p:spPr>
        <p:txBody>
          <a:bodyPr>
            <a:normAutofit/>
          </a:bodyPr>
          <a:lstStyle/>
          <a:p>
            <a:r>
              <a:rPr lang="pt-PT" sz="3600" u="sng" dirty="0">
                <a:solidFill>
                  <a:schemeClr val="accent6">
                    <a:lumMod val="60000"/>
                    <a:lumOff val="40000"/>
                  </a:schemeClr>
                </a:solidFill>
                <a:latin typeface="Aharoni" panose="02010803020104030203" pitchFamily="2" charset="-79"/>
                <a:cs typeface="Aharoni" panose="02010803020104030203" pitchFamily="2" charset="-79"/>
              </a:rPr>
              <a:t>FOMOS CHAMADOS HOJE AQUI </a:t>
            </a:r>
          </a:p>
        </p:txBody>
      </p:sp>
      <p:sp>
        <p:nvSpPr>
          <p:cNvPr id="3" name="Marcador de Posição de Conteúdo 2">
            <a:extLst>
              <a:ext uri="{FF2B5EF4-FFF2-40B4-BE49-F238E27FC236}">
                <a16:creationId xmlns:a16="http://schemas.microsoft.com/office/drawing/2014/main" id="{E7400AB7-1CB5-4B25-A051-3DEF80B8C732}"/>
              </a:ext>
            </a:extLst>
          </p:cNvPr>
          <p:cNvSpPr>
            <a:spLocks noGrp="1"/>
          </p:cNvSpPr>
          <p:nvPr>
            <p:ph idx="1"/>
          </p:nvPr>
        </p:nvSpPr>
        <p:spPr>
          <a:xfrm>
            <a:off x="838200" y="918379"/>
            <a:ext cx="10515600" cy="776898"/>
          </a:xfrm>
        </p:spPr>
        <p:txBody>
          <a:bodyPr>
            <a:normAutofit/>
          </a:bodyPr>
          <a:lstStyle/>
          <a:p>
            <a:pPr marL="0" indent="0">
              <a:buNone/>
            </a:pPr>
            <a:r>
              <a:rPr lang="pt-PT" sz="2000" dirty="0">
                <a:highlight>
                  <a:srgbClr val="FFFF00"/>
                </a:highlight>
                <a:latin typeface="Times New Roman" panose="02020603050405020304" pitchFamily="18" charset="0"/>
                <a:cs typeface="Times New Roman" panose="02020603050405020304" pitchFamily="18" charset="0"/>
              </a:rPr>
              <a:t>1-É o amor, correndo o mundo todo, em busca do calor </a:t>
            </a:r>
          </a:p>
          <a:p>
            <a:pPr marL="0" indent="0">
              <a:buNone/>
            </a:pPr>
            <a:r>
              <a:rPr lang="pt-PT" sz="2000" dirty="0">
                <a:highlight>
                  <a:srgbClr val="FFFF00"/>
                </a:highlight>
                <a:latin typeface="Times New Roman" panose="02020603050405020304" pitchFamily="18" charset="0"/>
                <a:cs typeface="Times New Roman" panose="02020603050405020304" pitchFamily="18" charset="0"/>
              </a:rPr>
              <a:t>A noite espera pela hora do nosso esplendor </a:t>
            </a:r>
          </a:p>
          <a:p>
            <a:endParaRPr lang="pt-PT" dirty="0"/>
          </a:p>
        </p:txBody>
      </p:sp>
      <p:sp>
        <p:nvSpPr>
          <p:cNvPr id="6" name="CaixaDeTexto 5">
            <a:extLst>
              <a:ext uri="{FF2B5EF4-FFF2-40B4-BE49-F238E27FC236}">
                <a16:creationId xmlns:a16="http://schemas.microsoft.com/office/drawing/2014/main" id="{0F3C662E-03DA-4C67-A290-7DB07FEC52BF}"/>
              </a:ext>
            </a:extLst>
          </p:cNvPr>
          <p:cNvSpPr txBox="1"/>
          <p:nvPr/>
        </p:nvSpPr>
        <p:spPr>
          <a:xfrm>
            <a:off x="838200" y="1732182"/>
            <a:ext cx="10866120" cy="400110"/>
          </a:xfrm>
          <a:prstGeom prst="rect">
            <a:avLst/>
          </a:prstGeom>
          <a:noFill/>
        </p:spPr>
        <p:txBody>
          <a:bodyPr wrap="square" rtlCol="0">
            <a:spAutoFit/>
          </a:bodyPr>
          <a:lstStyle/>
          <a:p>
            <a:r>
              <a:rPr lang="pt-PT" sz="2000" dirty="0"/>
              <a:t>Mas esta noite, esperamos um encontro diferente - Deus do amor nos espera com:</a:t>
            </a:r>
          </a:p>
        </p:txBody>
      </p:sp>
      <p:sp>
        <p:nvSpPr>
          <p:cNvPr id="8" name="CaixaDeTexto 7">
            <a:extLst>
              <a:ext uri="{FF2B5EF4-FFF2-40B4-BE49-F238E27FC236}">
                <a16:creationId xmlns:a16="http://schemas.microsoft.com/office/drawing/2014/main" id="{94689A15-C4AD-454B-B2A7-4D2B5DE7CEDB}"/>
              </a:ext>
            </a:extLst>
          </p:cNvPr>
          <p:cNvSpPr txBox="1"/>
          <p:nvPr/>
        </p:nvSpPr>
        <p:spPr>
          <a:xfrm>
            <a:off x="788963" y="2158569"/>
            <a:ext cx="10964594" cy="707886"/>
          </a:xfrm>
          <a:prstGeom prst="rect">
            <a:avLst/>
          </a:prstGeom>
          <a:noFill/>
        </p:spPr>
        <p:txBody>
          <a:bodyPr wrap="square" rtlCol="0">
            <a:spAutoFit/>
          </a:bodyPr>
          <a:lstStyle/>
          <a:p>
            <a:r>
              <a:rPr lang="pt-PT" sz="2000" dirty="0">
                <a:highlight>
                  <a:srgbClr val="D21C6E"/>
                </a:highlight>
                <a:latin typeface="Times New Roman" panose="02020603050405020304" pitchFamily="18" charset="0"/>
                <a:cs typeface="Times New Roman" panose="02020603050405020304" pitchFamily="18" charset="0"/>
              </a:rPr>
              <a:t>2-A luz acesa preparada para os dias de afeição </a:t>
            </a:r>
          </a:p>
          <a:p>
            <a:r>
              <a:rPr lang="pt-PT" sz="2000" dirty="0">
                <a:highlight>
                  <a:srgbClr val="D21C6E"/>
                </a:highlight>
                <a:latin typeface="Times New Roman" panose="02020603050405020304" pitchFamily="18" charset="0"/>
                <a:cs typeface="Times New Roman" panose="02020603050405020304" pitchFamily="18" charset="0"/>
              </a:rPr>
              <a:t>A mesa posta, a alma aberta </a:t>
            </a:r>
          </a:p>
        </p:txBody>
      </p:sp>
      <p:sp>
        <p:nvSpPr>
          <p:cNvPr id="9" name="CaixaDeTexto 8">
            <a:extLst>
              <a:ext uri="{FF2B5EF4-FFF2-40B4-BE49-F238E27FC236}">
                <a16:creationId xmlns:a16="http://schemas.microsoft.com/office/drawing/2014/main" id="{BED52E20-9E58-4607-B262-1D52CABE9FE4}"/>
              </a:ext>
            </a:extLst>
          </p:cNvPr>
          <p:cNvSpPr txBox="1"/>
          <p:nvPr/>
        </p:nvSpPr>
        <p:spPr>
          <a:xfrm>
            <a:off x="838200" y="2915796"/>
            <a:ext cx="10719582" cy="400110"/>
          </a:xfrm>
          <a:prstGeom prst="rect">
            <a:avLst/>
          </a:prstGeom>
          <a:noFill/>
        </p:spPr>
        <p:txBody>
          <a:bodyPr wrap="square" rtlCol="0">
            <a:spAutoFit/>
          </a:bodyPr>
          <a:lstStyle/>
          <a:p>
            <a:r>
              <a:rPr lang="pt-PT" sz="2000" dirty="0"/>
              <a:t>E nós catequistas como podemos corresponder?</a:t>
            </a:r>
          </a:p>
        </p:txBody>
      </p:sp>
      <p:sp>
        <p:nvSpPr>
          <p:cNvPr id="10" name="CaixaDeTexto 9">
            <a:extLst>
              <a:ext uri="{FF2B5EF4-FFF2-40B4-BE49-F238E27FC236}">
                <a16:creationId xmlns:a16="http://schemas.microsoft.com/office/drawing/2014/main" id="{C525A8E1-2853-4E7B-BA98-E8F5DF728CEA}"/>
              </a:ext>
            </a:extLst>
          </p:cNvPr>
          <p:cNvSpPr txBox="1"/>
          <p:nvPr/>
        </p:nvSpPr>
        <p:spPr>
          <a:xfrm>
            <a:off x="788963" y="3307969"/>
            <a:ext cx="10964594" cy="369332"/>
          </a:xfrm>
          <a:prstGeom prst="rect">
            <a:avLst/>
          </a:prstGeom>
          <a:noFill/>
        </p:spPr>
        <p:txBody>
          <a:bodyPr wrap="square" rtlCol="0">
            <a:spAutoFit/>
          </a:bodyPr>
          <a:lstStyle/>
          <a:p>
            <a:r>
              <a:rPr lang="pt-PT" dirty="0">
                <a:highlight>
                  <a:srgbClr val="008080"/>
                </a:highlight>
                <a:latin typeface="Times New Roman" panose="02020603050405020304" pitchFamily="18" charset="0"/>
                <a:cs typeface="Times New Roman" panose="02020603050405020304" pitchFamily="18" charset="0"/>
              </a:rPr>
              <a:t>3-A chamar a multidão, a família em união. </a:t>
            </a:r>
          </a:p>
        </p:txBody>
      </p:sp>
      <p:sp>
        <p:nvSpPr>
          <p:cNvPr id="11" name="CaixaDeTexto 10">
            <a:extLst>
              <a:ext uri="{FF2B5EF4-FFF2-40B4-BE49-F238E27FC236}">
                <a16:creationId xmlns:a16="http://schemas.microsoft.com/office/drawing/2014/main" id="{18C7BE47-3021-4F62-9CD6-3160B49A6485}"/>
              </a:ext>
            </a:extLst>
          </p:cNvPr>
          <p:cNvSpPr txBox="1"/>
          <p:nvPr/>
        </p:nvSpPr>
        <p:spPr>
          <a:xfrm>
            <a:off x="838200" y="3696280"/>
            <a:ext cx="10866120" cy="400110"/>
          </a:xfrm>
          <a:prstGeom prst="rect">
            <a:avLst/>
          </a:prstGeom>
          <a:noFill/>
        </p:spPr>
        <p:txBody>
          <a:bodyPr wrap="square" rtlCol="0">
            <a:spAutoFit/>
          </a:bodyPr>
          <a:lstStyle/>
          <a:p>
            <a:r>
              <a:rPr lang="pt-PT" sz="2000" dirty="0"/>
              <a:t>Porque…</a:t>
            </a:r>
          </a:p>
        </p:txBody>
      </p:sp>
      <p:sp>
        <p:nvSpPr>
          <p:cNvPr id="12" name="CaixaDeTexto 11">
            <a:extLst>
              <a:ext uri="{FF2B5EF4-FFF2-40B4-BE49-F238E27FC236}">
                <a16:creationId xmlns:a16="http://schemas.microsoft.com/office/drawing/2014/main" id="{FBFE60D1-A80E-4DB1-A918-9458D54FB114}"/>
              </a:ext>
            </a:extLst>
          </p:cNvPr>
          <p:cNvSpPr txBox="1"/>
          <p:nvPr/>
        </p:nvSpPr>
        <p:spPr>
          <a:xfrm>
            <a:off x="788963" y="4077349"/>
            <a:ext cx="10915357" cy="369332"/>
          </a:xfrm>
          <a:prstGeom prst="rect">
            <a:avLst/>
          </a:prstGeom>
          <a:noFill/>
        </p:spPr>
        <p:txBody>
          <a:bodyPr wrap="square" rtlCol="0">
            <a:spAutoFit/>
          </a:bodyPr>
          <a:lstStyle/>
          <a:p>
            <a:r>
              <a:rPr lang="pt-PT" dirty="0">
                <a:highlight>
                  <a:srgbClr val="008080"/>
                </a:highlight>
                <a:latin typeface="Times New Roman" panose="02020603050405020304" pitchFamily="18" charset="0"/>
                <a:cs typeface="Times New Roman" panose="02020603050405020304" pitchFamily="18" charset="0"/>
              </a:rPr>
              <a:t>Juntos somos mais fortes! </a:t>
            </a:r>
          </a:p>
        </p:txBody>
      </p:sp>
      <p:sp>
        <p:nvSpPr>
          <p:cNvPr id="13" name="CaixaDeTexto 12">
            <a:extLst>
              <a:ext uri="{FF2B5EF4-FFF2-40B4-BE49-F238E27FC236}">
                <a16:creationId xmlns:a16="http://schemas.microsoft.com/office/drawing/2014/main" id="{1259E379-535E-4DA2-8CB4-31B0C80173B1}"/>
              </a:ext>
            </a:extLst>
          </p:cNvPr>
          <p:cNvSpPr txBox="1"/>
          <p:nvPr/>
        </p:nvSpPr>
        <p:spPr>
          <a:xfrm>
            <a:off x="788963" y="4496438"/>
            <a:ext cx="10719582" cy="369332"/>
          </a:xfrm>
          <a:prstGeom prst="rect">
            <a:avLst/>
          </a:prstGeom>
          <a:noFill/>
        </p:spPr>
        <p:txBody>
          <a:bodyPr wrap="square" rtlCol="0">
            <a:spAutoFit/>
          </a:bodyPr>
          <a:lstStyle/>
          <a:p>
            <a:r>
              <a:rPr lang="pt-PT" dirty="0"/>
              <a:t>E com Cristo na proa da nossa catequese</a:t>
            </a:r>
          </a:p>
        </p:txBody>
      </p:sp>
      <p:sp>
        <p:nvSpPr>
          <p:cNvPr id="14" name="CaixaDeTexto 13">
            <a:extLst>
              <a:ext uri="{FF2B5EF4-FFF2-40B4-BE49-F238E27FC236}">
                <a16:creationId xmlns:a16="http://schemas.microsoft.com/office/drawing/2014/main" id="{14038C55-55CF-4A77-8BCA-4909B3696878}"/>
              </a:ext>
            </a:extLst>
          </p:cNvPr>
          <p:cNvSpPr txBox="1"/>
          <p:nvPr/>
        </p:nvSpPr>
        <p:spPr>
          <a:xfrm>
            <a:off x="788963" y="4896477"/>
            <a:ext cx="10466363" cy="707886"/>
          </a:xfrm>
          <a:prstGeom prst="rect">
            <a:avLst/>
          </a:prstGeom>
          <a:noFill/>
        </p:spPr>
        <p:txBody>
          <a:bodyPr wrap="square" rtlCol="0">
            <a:spAutoFit/>
          </a:bodyPr>
          <a:lstStyle/>
          <a:p>
            <a:r>
              <a:rPr lang="pt-PT" sz="2000" dirty="0">
                <a:highlight>
                  <a:srgbClr val="00FFFF"/>
                </a:highlight>
                <a:latin typeface="Times New Roman" panose="02020603050405020304" pitchFamily="18" charset="0"/>
                <a:cs typeface="Times New Roman" panose="02020603050405020304" pitchFamily="18" charset="0"/>
              </a:rPr>
              <a:t>4-Seremos o céu que abraça o mundo </a:t>
            </a:r>
          </a:p>
          <a:p>
            <a:r>
              <a:rPr lang="pt-PT" sz="2000" dirty="0">
                <a:highlight>
                  <a:srgbClr val="00FFFF"/>
                </a:highlight>
                <a:latin typeface="Times New Roman" panose="02020603050405020304" pitchFamily="18" charset="0"/>
                <a:cs typeface="Times New Roman" panose="02020603050405020304" pitchFamily="18" charset="0"/>
              </a:rPr>
              <a:t>Juntos, seremos a voz que acende o amor, o amor!</a:t>
            </a:r>
          </a:p>
        </p:txBody>
      </p:sp>
      <p:sp>
        <p:nvSpPr>
          <p:cNvPr id="15" name="CaixaDeTexto 14">
            <a:extLst>
              <a:ext uri="{FF2B5EF4-FFF2-40B4-BE49-F238E27FC236}">
                <a16:creationId xmlns:a16="http://schemas.microsoft.com/office/drawing/2014/main" id="{05AB9BDD-433F-4334-B296-0E65FFE77E51}"/>
              </a:ext>
            </a:extLst>
          </p:cNvPr>
          <p:cNvSpPr txBox="1"/>
          <p:nvPr/>
        </p:nvSpPr>
        <p:spPr>
          <a:xfrm>
            <a:off x="788963" y="5662622"/>
            <a:ext cx="10536995" cy="646331"/>
          </a:xfrm>
          <a:prstGeom prst="rect">
            <a:avLst/>
          </a:prstGeom>
          <a:noFill/>
        </p:spPr>
        <p:txBody>
          <a:bodyPr wrap="square" rtlCol="0">
            <a:spAutoFit/>
          </a:bodyPr>
          <a:lstStyle/>
          <a:p>
            <a:r>
              <a:rPr lang="pt-PT" dirty="0"/>
              <a:t>É isso que temos de fazer é olhar e ouvir de um novo jeito!</a:t>
            </a:r>
          </a:p>
          <a:p>
            <a:endParaRPr lang="pt-PT" dirty="0"/>
          </a:p>
        </p:txBody>
      </p:sp>
    </p:spTree>
    <p:extLst>
      <p:ext uri="{BB962C8B-B14F-4D97-AF65-F5344CB8AC3E}">
        <p14:creationId xmlns:p14="http://schemas.microsoft.com/office/powerpoint/2010/main" val="11092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p:bldP spid="9" grpId="0"/>
      <p:bldP spid="10"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F1270-400E-4349-B40D-B9A297BBA791}"/>
              </a:ext>
            </a:extLst>
          </p:cNvPr>
          <p:cNvSpPr>
            <a:spLocks noGrp="1"/>
          </p:cNvSpPr>
          <p:nvPr>
            <p:ph type="title"/>
          </p:nvPr>
        </p:nvSpPr>
        <p:spPr/>
        <p:txBody>
          <a:bodyPr>
            <a:normAutofit/>
          </a:bodyPr>
          <a:lstStyle/>
          <a:p>
            <a:r>
              <a:rPr lang="pt-PT" sz="4800" b="1" dirty="0">
                <a:solidFill>
                  <a:schemeClr val="accent6">
                    <a:lumMod val="60000"/>
                    <a:lumOff val="40000"/>
                  </a:schemeClr>
                </a:solidFill>
                <a:latin typeface="Aharoni" panose="02010803020104030203" pitchFamily="2" charset="-79"/>
                <a:cs typeface="Aharoni" panose="02010803020104030203" pitchFamily="2" charset="-79"/>
              </a:rPr>
              <a:t>Guia do catequista </a:t>
            </a:r>
          </a:p>
        </p:txBody>
      </p:sp>
      <p:sp>
        <p:nvSpPr>
          <p:cNvPr id="3" name="Marcador de Posição de Conteúdo 2">
            <a:extLst>
              <a:ext uri="{FF2B5EF4-FFF2-40B4-BE49-F238E27FC236}">
                <a16:creationId xmlns:a16="http://schemas.microsoft.com/office/drawing/2014/main" id="{214A15F5-FFF4-4656-8858-C144BBEEFF76}"/>
              </a:ext>
            </a:extLst>
          </p:cNvPr>
          <p:cNvSpPr>
            <a:spLocks noGrp="1"/>
          </p:cNvSpPr>
          <p:nvPr>
            <p:ph idx="1"/>
          </p:nvPr>
        </p:nvSpPr>
        <p:spPr>
          <a:xfrm>
            <a:off x="694330" y="1811977"/>
            <a:ext cx="10803340" cy="4351338"/>
          </a:xfrm>
        </p:spPr>
        <p:txBody>
          <a:bodyPr>
            <a:normAutofit/>
          </a:bodyPr>
          <a:lstStyle/>
          <a:p>
            <a:r>
              <a:rPr lang="pt-PT" sz="2400" dirty="0"/>
              <a:t>Contém um título para cada ano e indicações para </a:t>
            </a:r>
            <a:r>
              <a:rPr lang="pt-PT" sz="2400" b="1" dirty="0"/>
              <a:t>orientar os encontros semanais</a:t>
            </a:r>
            <a:r>
              <a:rPr lang="pt-PT" sz="2400" dirty="0"/>
              <a:t>, por exemplo, no início de cada catequese há uma breve </a:t>
            </a:r>
            <a:r>
              <a:rPr lang="pt-PT" sz="2400" b="1" dirty="0"/>
              <a:t>síntese de conteúdos/</a:t>
            </a:r>
            <a:r>
              <a:rPr lang="pt-PT" sz="2400" dirty="0"/>
              <a:t> </a:t>
            </a:r>
            <a:r>
              <a:rPr lang="pt-PT" sz="2400" b="1" dirty="0"/>
              <a:t>convite a envolver-se espiritualmente </a:t>
            </a:r>
            <a:r>
              <a:rPr lang="pt-PT" sz="2400" dirty="0"/>
              <a:t>com o tema dessa catequese.</a:t>
            </a:r>
          </a:p>
          <a:p>
            <a:r>
              <a:rPr lang="pt-PT" sz="2400" dirty="0"/>
              <a:t>Há a recomendação de que o </a:t>
            </a:r>
            <a:r>
              <a:rPr lang="pt-PT" sz="2400" b="1" dirty="0"/>
              <a:t>grupo de catequistas </a:t>
            </a:r>
            <a:r>
              <a:rPr lang="pt-PT" sz="2400" dirty="0"/>
              <a:t>que trabalha com o mesmo ano </a:t>
            </a:r>
            <a:r>
              <a:rPr lang="pt-PT" sz="2400" b="1" dirty="0"/>
              <a:t>se juntar periodicamente </a:t>
            </a:r>
            <a:r>
              <a:rPr lang="pt-PT" sz="2400" dirty="0"/>
              <a:t>para preparar as catequeses.</a:t>
            </a:r>
          </a:p>
          <a:p>
            <a:r>
              <a:rPr lang="pt-PT" sz="2400" dirty="0"/>
              <a:t>Alguns guias incluem </a:t>
            </a:r>
            <a:r>
              <a:rPr lang="pt-PT" sz="2400" b="1" dirty="0"/>
              <a:t>laboratórios</a:t>
            </a:r>
            <a:r>
              <a:rPr lang="pt-PT" sz="2400" dirty="0"/>
              <a:t> para os catequistas, isto é, algumas propostas para a formação permanente dos catequistas. Na primeira fase, é sugerido um laboratório para cada catequese; nas outras fases há um em cada trimestre.</a:t>
            </a:r>
          </a:p>
        </p:txBody>
      </p:sp>
    </p:spTree>
    <p:extLst>
      <p:ext uri="{BB962C8B-B14F-4D97-AF65-F5344CB8AC3E}">
        <p14:creationId xmlns:p14="http://schemas.microsoft.com/office/powerpoint/2010/main" val="39059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E8DC8-516C-457E-9158-DA68C1D933A5}"/>
              </a:ext>
            </a:extLst>
          </p:cNvPr>
          <p:cNvSpPr>
            <a:spLocks noGrp="1"/>
          </p:cNvSpPr>
          <p:nvPr>
            <p:ph type="title"/>
          </p:nvPr>
        </p:nvSpPr>
        <p:spPr/>
        <p:txBody>
          <a:bodyPr/>
          <a:lstStyle/>
          <a:p>
            <a:r>
              <a:rPr lang="pt-PT"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Livro do catequizando (catecismo)</a:t>
            </a:r>
          </a:p>
        </p:txBody>
      </p:sp>
      <p:sp>
        <p:nvSpPr>
          <p:cNvPr id="3" name="Marcador de Posição de Conteúdo 2">
            <a:extLst>
              <a:ext uri="{FF2B5EF4-FFF2-40B4-BE49-F238E27FC236}">
                <a16:creationId xmlns:a16="http://schemas.microsoft.com/office/drawing/2014/main" id="{15249F62-B6C3-496A-9C12-9EBC01F73E7E}"/>
              </a:ext>
            </a:extLst>
          </p:cNvPr>
          <p:cNvSpPr>
            <a:spLocks noGrp="1"/>
          </p:cNvSpPr>
          <p:nvPr>
            <p:ph idx="1"/>
          </p:nvPr>
        </p:nvSpPr>
        <p:spPr/>
        <p:txBody>
          <a:bodyPr/>
          <a:lstStyle/>
          <a:p>
            <a:r>
              <a:rPr lang="pt-PT" dirty="0"/>
              <a:t>Inclui os materiais necessários para o desenvolvimento proposto no guia e também um conjunto de outros recursos para a reflexão, a oração e a síntese de fé.</a:t>
            </a:r>
          </a:p>
          <a:p>
            <a:r>
              <a:rPr lang="pt-PT" dirty="0"/>
              <a:t>Existem nele desafios complementares que os catequizandos podem/devem fazer em casa. Uns são individuais outros pedem a interação dos familiares. </a:t>
            </a:r>
          </a:p>
          <a:p>
            <a:pPr marL="0" indent="0">
              <a:buNone/>
            </a:pPr>
            <a:endParaRPr lang="pt-PT" dirty="0"/>
          </a:p>
          <a:p>
            <a:pPr marL="0" indent="0">
              <a:buNone/>
            </a:pPr>
            <a:r>
              <a:rPr lang="pt-PT" sz="2000" b="1" dirty="0">
                <a:solidFill>
                  <a:schemeClr val="accent6">
                    <a:lumMod val="75000"/>
                  </a:schemeClr>
                </a:solidFill>
              </a:rPr>
              <a:t>Nota: </a:t>
            </a:r>
            <a:r>
              <a:rPr lang="pt-PT" sz="2000" dirty="0"/>
              <a:t>A partir do 4º ano, os catecismos não incluem passagens dos textos bíblicos. Eles devem ser consultados na Bíblia pessoal ou familiar que cada catequizando deve trazer consigo.</a:t>
            </a:r>
          </a:p>
        </p:txBody>
      </p:sp>
    </p:spTree>
    <p:extLst>
      <p:ext uri="{BB962C8B-B14F-4D97-AF65-F5344CB8AC3E}">
        <p14:creationId xmlns:p14="http://schemas.microsoft.com/office/powerpoint/2010/main" val="519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32A27-8847-4ABB-9AFC-E9B49D31A804}"/>
              </a:ext>
            </a:extLst>
          </p:cNvPr>
          <p:cNvSpPr>
            <a:spLocks noGrp="1"/>
          </p:cNvSpPr>
          <p:nvPr>
            <p:ph type="title"/>
          </p:nvPr>
        </p:nvSpPr>
        <p:spPr>
          <a:xfrm>
            <a:off x="450376" y="365125"/>
            <a:ext cx="10903423" cy="1325563"/>
          </a:xfrm>
        </p:spPr>
        <p:txBody>
          <a:bodyPr>
            <a:normAutofit/>
          </a:bodyPr>
          <a:lstStyle/>
          <a:p>
            <a:r>
              <a:rPr lang="pt-PT"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Pasta de apoio com imagens e cartazes</a:t>
            </a:r>
          </a:p>
        </p:txBody>
      </p:sp>
      <p:sp>
        <p:nvSpPr>
          <p:cNvPr id="3" name="Marcador de Posição de Conteúdo 2">
            <a:extLst>
              <a:ext uri="{FF2B5EF4-FFF2-40B4-BE49-F238E27FC236}">
                <a16:creationId xmlns:a16="http://schemas.microsoft.com/office/drawing/2014/main" id="{671F014D-C596-46BF-A224-EDDDC2B8A7D3}"/>
              </a:ext>
            </a:extLst>
          </p:cNvPr>
          <p:cNvSpPr>
            <a:spLocks noGrp="1"/>
          </p:cNvSpPr>
          <p:nvPr>
            <p:ph idx="1"/>
          </p:nvPr>
        </p:nvSpPr>
        <p:spPr/>
        <p:txBody>
          <a:bodyPr/>
          <a:lstStyle/>
          <a:p>
            <a:r>
              <a:rPr lang="pt-PT" dirty="0"/>
              <a:t>Todo esse material encontra-se no interior da pasta de apoio;</a:t>
            </a:r>
          </a:p>
          <a:p>
            <a:r>
              <a:rPr lang="pt-PT" dirty="0"/>
              <a:t>Muitas vezes, as fotos, as imagens e os cartazes servem para as dinâmicas e/ou jogos propostos;</a:t>
            </a:r>
          </a:p>
          <a:p>
            <a:r>
              <a:rPr lang="pt-PT" dirty="0"/>
              <a:t>Alguma imagem que esteja ligada a alguma atividade deve ser  supervisionada pelo catequista. </a:t>
            </a:r>
          </a:p>
          <a:p>
            <a:r>
              <a:rPr lang="pt-PT" dirty="0"/>
              <a:t>Se o grupo tiver de mexer em algum destes materiais, da pasta de apoio, isso deve ser sempre acompanhado pela correta desinfeção das mãos devido à nossa atual situação pandémica;</a:t>
            </a:r>
          </a:p>
          <a:p>
            <a:endParaRPr lang="pt-PT" dirty="0"/>
          </a:p>
        </p:txBody>
      </p:sp>
    </p:spTree>
    <p:extLst>
      <p:ext uri="{BB962C8B-B14F-4D97-AF65-F5344CB8AC3E}">
        <p14:creationId xmlns:p14="http://schemas.microsoft.com/office/powerpoint/2010/main" val="29876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8A3DE-0438-4356-8D7C-7D4D723D3CB1}"/>
              </a:ext>
            </a:extLst>
          </p:cNvPr>
          <p:cNvSpPr>
            <a:spLocks noGrp="1"/>
          </p:cNvSpPr>
          <p:nvPr>
            <p:ph type="title"/>
          </p:nvPr>
        </p:nvSpPr>
        <p:spPr/>
        <p:txBody>
          <a:bodyPr>
            <a:normAutofit/>
          </a:bodyPr>
          <a:lstStyle/>
          <a:p>
            <a:r>
              <a:rPr lang="pt-PT" sz="60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CD áudio</a:t>
            </a:r>
          </a:p>
        </p:txBody>
      </p:sp>
      <p:sp>
        <p:nvSpPr>
          <p:cNvPr id="3" name="Marcador de Posição de Conteúdo 2">
            <a:extLst>
              <a:ext uri="{FF2B5EF4-FFF2-40B4-BE49-F238E27FC236}">
                <a16:creationId xmlns:a16="http://schemas.microsoft.com/office/drawing/2014/main" id="{48CEE864-997B-423F-B68F-CECB25B6EE58}"/>
              </a:ext>
            </a:extLst>
          </p:cNvPr>
          <p:cNvSpPr>
            <a:spLocks noGrp="1"/>
          </p:cNvSpPr>
          <p:nvPr>
            <p:ph idx="1"/>
          </p:nvPr>
        </p:nvSpPr>
        <p:spPr>
          <a:xfrm>
            <a:off x="838200" y="1839272"/>
            <a:ext cx="10803340" cy="4351338"/>
          </a:xfrm>
        </p:spPr>
        <p:txBody>
          <a:bodyPr/>
          <a:lstStyle/>
          <a:p>
            <a:r>
              <a:rPr lang="pt-PT" dirty="0"/>
              <a:t>Inclui as canções aconselhadas bem como outros elementos áudio recomendados pelo guia (música de fundo, gravações de textos, …);</a:t>
            </a:r>
          </a:p>
          <a:p>
            <a:r>
              <a:rPr lang="pt-PT" dirty="0"/>
              <a:t>Cantando bem ou mal, baixo ou alto, para fora ou para dentro, o importante é que catequistas e catequizandos percebam as canções como documentos de trabalho, portadores de conteúdo e de emoções.</a:t>
            </a:r>
          </a:p>
        </p:txBody>
      </p:sp>
    </p:spTree>
    <p:extLst>
      <p:ext uri="{BB962C8B-B14F-4D97-AF65-F5344CB8AC3E}">
        <p14:creationId xmlns:p14="http://schemas.microsoft.com/office/powerpoint/2010/main" val="34661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3E588-1A5D-4C1A-B5FA-044442134CF4}"/>
              </a:ext>
            </a:extLst>
          </p:cNvPr>
          <p:cNvSpPr>
            <a:spLocks noGrp="1"/>
          </p:cNvSpPr>
          <p:nvPr>
            <p:ph type="title"/>
          </p:nvPr>
        </p:nvSpPr>
        <p:spPr/>
        <p:txBody>
          <a:bodyPr>
            <a:normAutofit/>
          </a:bodyPr>
          <a:lstStyle/>
          <a:p>
            <a:r>
              <a:rPr lang="pt-PT" sz="6600" dirty="0">
                <a:solidFill>
                  <a:schemeClr val="accent6">
                    <a:lumMod val="60000"/>
                    <a:lumOff val="40000"/>
                  </a:schemeClr>
                </a:solidFill>
                <a:latin typeface="Aharoni" panose="02010803020104030203" pitchFamily="2" charset="-79"/>
                <a:cs typeface="Aharoni" panose="02010803020104030203" pitchFamily="2" charset="-79"/>
              </a:rPr>
              <a:t>Vídeos</a:t>
            </a:r>
          </a:p>
        </p:txBody>
      </p:sp>
      <p:sp>
        <p:nvSpPr>
          <p:cNvPr id="3" name="Marcador de Posição de Conteúdo 2">
            <a:extLst>
              <a:ext uri="{FF2B5EF4-FFF2-40B4-BE49-F238E27FC236}">
                <a16:creationId xmlns:a16="http://schemas.microsoft.com/office/drawing/2014/main" id="{FDB802F0-379C-4C51-BB2A-50F4304F06ED}"/>
              </a:ext>
            </a:extLst>
          </p:cNvPr>
          <p:cNvSpPr>
            <a:spLocks noGrp="1"/>
          </p:cNvSpPr>
          <p:nvPr>
            <p:ph idx="1"/>
          </p:nvPr>
        </p:nvSpPr>
        <p:spPr>
          <a:xfrm>
            <a:off x="838200" y="1825625"/>
            <a:ext cx="10721454" cy="4351338"/>
          </a:xfrm>
        </p:spPr>
        <p:txBody>
          <a:bodyPr/>
          <a:lstStyle/>
          <a:p>
            <a:r>
              <a:rPr lang="pt-PT" dirty="0"/>
              <a:t>Em algumas catequeses, em concreto, aconselho vivamente complementar a informação do catecismo com um vídeo alusivo ao tema que está sendo abordado;</a:t>
            </a:r>
          </a:p>
          <a:p>
            <a:r>
              <a:rPr lang="pt-PT" dirty="0"/>
              <a:t>Por experiência pessoal, posso afirmar que ao adotarmos um pequeno vídeo, no decorrer da nossa aula, temos até um maior interesse por parte dos jovens, visto que estes não passam de documentos de trabalho, para estimular a reflexão pessoal e a partilha em grupo.</a:t>
            </a:r>
          </a:p>
          <a:p>
            <a:pPr marL="0" indent="0">
              <a:buNone/>
            </a:pPr>
            <a:endParaRPr lang="pt-PT" dirty="0"/>
          </a:p>
          <a:p>
            <a:pPr marL="0" indent="0">
              <a:buNone/>
            </a:pPr>
            <a:r>
              <a:rPr lang="pt-PT" sz="2000" b="1" dirty="0">
                <a:solidFill>
                  <a:schemeClr val="accent6">
                    <a:lumMod val="75000"/>
                  </a:schemeClr>
                </a:solidFill>
                <a:latin typeface="Calibri" panose="020F0502020204030204" pitchFamily="34" charset="0"/>
                <a:cs typeface="Calibri" panose="020F0502020204030204" pitchFamily="34" charset="0"/>
              </a:rPr>
              <a:t>Nota: </a:t>
            </a:r>
            <a:r>
              <a:rPr lang="pt-PT" sz="2000" dirty="0">
                <a:solidFill>
                  <a:schemeClr val="tx1">
                    <a:lumMod val="95000"/>
                    <a:lumOff val="5000"/>
                  </a:schemeClr>
                </a:solidFill>
                <a:latin typeface="Calibri" panose="020F0502020204030204" pitchFamily="34" charset="0"/>
                <a:cs typeface="Calibri" panose="020F0502020204030204" pitchFamily="34" charset="0"/>
              </a:rPr>
              <a:t>Em alguns dos anos, eles apenas estarão disponíveis em DVD; em outros, estarão disponíveis no site de apoio, mas falaremos desse site mais em frente.</a:t>
            </a:r>
          </a:p>
          <a:p>
            <a:pPr marL="0" indent="0">
              <a:buNone/>
            </a:pPr>
            <a:endParaRPr lang="pt-PT" b="1" dirty="0">
              <a:solidFill>
                <a:schemeClr val="accent6">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0611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E50343-85D7-42AC-B442-88CBF09E9890}"/>
              </a:ext>
            </a:extLst>
          </p:cNvPr>
          <p:cNvSpPr>
            <a:spLocks noGrp="1"/>
          </p:cNvSpPr>
          <p:nvPr>
            <p:ph type="title"/>
          </p:nvPr>
        </p:nvSpPr>
        <p:spPr>
          <a:xfrm>
            <a:off x="838200" y="500062"/>
            <a:ext cx="10939818" cy="1325563"/>
          </a:xfrm>
        </p:spPr>
        <p:txBody>
          <a:bodyPr>
            <a:normAutofit/>
          </a:bodyPr>
          <a:lstStyle/>
          <a:p>
            <a:r>
              <a:rPr lang="pt-PT" sz="60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Site de apoio</a:t>
            </a:r>
          </a:p>
        </p:txBody>
      </p:sp>
      <p:sp>
        <p:nvSpPr>
          <p:cNvPr id="3" name="Marcador de Posição de Conteúdo 2">
            <a:extLst>
              <a:ext uri="{FF2B5EF4-FFF2-40B4-BE49-F238E27FC236}">
                <a16:creationId xmlns:a16="http://schemas.microsoft.com/office/drawing/2014/main" id="{ECB1FDB6-9A21-42EE-89E6-631E26F11A55}"/>
              </a:ext>
            </a:extLst>
          </p:cNvPr>
          <p:cNvSpPr>
            <a:spLocks noGrp="1"/>
          </p:cNvSpPr>
          <p:nvPr>
            <p:ph idx="1"/>
          </p:nvPr>
        </p:nvSpPr>
        <p:spPr>
          <a:xfrm>
            <a:off x="838200" y="1825625"/>
            <a:ext cx="10694158" cy="4667250"/>
          </a:xfrm>
        </p:spPr>
        <p:txBody>
          <a:bodyPr>
            <a:normAutofit/>
          </a:bodyPr>
          <a:lstStyle/>
          <a:p>
            <a:r>
              <a:rPr lang="pt-PT" dirty="0"/>
              <a:t>Este site, disponível na sua integridade apenas para utentes previamente registados, tem duas secções: catequistas e catequizantes;</a:t>
            </a:r>
          </a:p>
          <a:p>
            <a:r>
              <a:rPr lang="pt-PT" dirty="0"/>
              <a:t>A secção dos catequistas contém algumas propostas alternativas ao guia, recursos para a formação do catequista, recursos para orações;</a:t>
            </a:r>
          </a:p>
          <a:p>
            <a:r>
              <a:rPr lang="pt-PT" dirty="0"/>
              <a:t>A secção dos catequizandos oferece recursos próprios para a faixa etária deles, não incluídos no catecismo.</a:t>
            </a:r>
          </a:p>
          <a:p>
            <a:pPr marL="0" indent="0" algn="r">
              <a:buNone/>
            </a:pPr>
            <a:r>
              <a:rPr kumimoji="0" lang="pt-PT" sz="4000" b="1" i="0" u="none" strike="noStrike" kern="1200" cap="none" spc="0" normalizeH="0" baseline="0" noProof="0" dirty="0">
                <a:ln>
                  <a:noFill/>
                </a:ln>
                <a:solidFill>
                  <a:srgbClr val="70AD47">
                    <a:lumMod val="60000"/>
                    <a:lumOff val="40000"/>
                  </a:srgbClr>
                </a:solidFill>
                <a:effectLst>
                  <a:outerShdw blurRad="38100" dist="38100" dir="2700000" algn="tl">
                    <a:srgbClr val="000000">
                      <a:alpha val="43137"/>
                    </a:srgbClr>
                  </a:outerShdw>
                </a:effectLst>
                <a:uLnTx/>
                <a:uFillTx/>
                <a:latin typeface="Aharoni" panose="02010803020104030203" pitchFamily="2" charset="-79"/>
                <a:ea typeface="+mj-ea"/>
                <a:cs typeface="Aharoni" panose="02010803020104030203" pitchFamily="2" charset="-79"/>
                <a:hlinkClick r:id="rId2"/>
              </a:rPr>
              <a:t>https://ligações.net</a:t>
            </a:r>
            <a:endParaRPr lang="pt-PT" sz="1800" dirty="0"/>
          </a:p>
          <a:p>
            <a:pPr marL="0" indent="0">
              <a:buNone/>
            </a:pPr>
            <a:r>
              <a:rPr lang="pt-PT" sz="2000" b="1" dirty="0">
                <a:solidFill>
                  <a:schemeClr val="accent6">
                    <a:lumMod val="75000"/>
                  </a:schemeClr>
                </a:solidFill>
              </a:rPr>
              <a:t>Nota: </a:t>
            </a:r>
            <a:r>
              <a:rPr lang="pt-PT" sz="2000" dirty="0"/>
              <a:t>Nos guias dos catequistas, estão incluídas as credenciais para que o catequista se registe e possa gerir estes recursos, acompanhando o seu grupo.</a:t>
            </a:r>
          </a:p>
        </p:txBody>
      </p:sp>
    </p:spTree>
    <p:extLst>
      <p:ext uri="{BB962C8B-B14F-4D97-AF65-F5344CB8AC3E}">
        <p14:creationId xmlns:p14="http://schemas.microsoft.com/office/powerpoint/2010/main" val="23970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1AF83-156B-4C2C-939A-EBE926BB8D6C}"/>
              </a:ext>
            </a:extLst>
          </p:cNvPr>
          <p:cNvSpPr>
            <a:spLocks noGrp="1"/>
          </p:cNvSpPr>
          <p:nvPr>
            <p:ph type="title"/>
          </p:nvPr>
        </p:nvSpPr>
        <p:spPr/>
        <p:txBody>
          <a:bodyPr>
            <a:normAutofit/>
          </a:bodyPr>
          <a:lstStyle/>
          <a:p>
            <a:r>
              <a:rPr lang="pt-PT" sz="60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Extras</a:t>
            </a:r>
          </a:p>
        </p:txBody>
      </p:sp>
      <p:sp>
        <p:nvSpPr>
          <p:cNvPr id="3" name="Marcador de Posição de Conteúdo 2">
            <a:extLst>
              <a:ext uri="{FF2B5EF4-FFF2-40B4-BE49-F238E27FC236}">
                <a16:creationId xmlns:a16="http://schemas.microsoft.com/office/drawing/2014/main" id="{83B3C33A-FC3E-4CFB-BD38-DC8B97EBD7E2}"/>
              </a:ext>
            </a:extLst>
          </p:cNvPr>
          <p:cNvSpPr>
            <a:spLocks noGrp="1"/>
          </p:cNvSpPr>
          <p:nvPr>
            <p:ph idx="1"/>
          </p:nvPr>
        </p:nvSpPr>
        <p:spPr>
          <a:xfrm>
            <a:off x="838200" y="1825625"/>
            <a:ext cx="11171830" cy="4667250"/>
          </a:xfrm>
        </p:spPr>
        <p:txBody>
          <a:bodyPr/>
          <a:lstStyle/>
          <a:p>
            <a:r>
              <a:rPr lang="pt-PT" dirty="0"/>
              <a:t>Estes livros oferecem recursos adicionais para orientar e dinamizar outros momentos de intervenção para além dos encontros semanais. </a:t>
            </a:r>
          </a:p>
        </p:txBody>
      </p:sp>
      <p:pic>
        <p:nvPicPr>
          <p:cNvPr id="4" name="Imagem 3">
            <a:extLst>
              <a:ext uri="{FF2B5EF4-FFF2-40B4-BE49-F238E27FC236}">
                <a16:creationId xmlns:a16="http://schemas.microsoft.com/office/drawing/2014/main" id="{C925571B-3281-49A3-9356-8E4BCB5B9AF0}"/>
              </a:ext>
            </a:extLst>
          </p:cNvPr>
          <p:cNvPicPr>
            <a:picLocks noChangeAspect="1"/>
          </p:cNvPicPr>
          <p:nvPr/>
        </p:nvPicPr>
        <p:blipFill>
          <a:blip r:embed="rId2"/>
          <a:stretch>
            <a:fillRect/>
          </a:stretch>
        </p:blipFill>
        <p:spPr>
          <a:xfrm>
            <a:off x="838200" y="2847690"/>
            <a:ext cx="9999514" cy="32665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0515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218D96-0E89-4F35-A69D-03BE13539C66}"/>
              </a:ext>
            </a:extLst>
          </p:cNvPr>
          <p:cNvSpPr>
            <a:spLocks noGrp="1"/>
          </p:cNvSpPr>
          <p:nvPr>
            <p:ph type="title"/>
          </p:nvPr>
        </p:nvSpPr>
        <p:spPr>
          <a:xfrm>
            <a:off x="838200" y="486414"/>
            <a:ext cx="10515600" cy="1325563"/>
          </a:xfrm>
        </p:spPr>
        <p:txBody>
          <a:bodyPr>
            <a:normAutofit/>
          </a:bodyPr>
          <a:lstStyle/>
          <a:p>
            <a:r>
              <a:rPr lang="pt-PT" sz="54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Processos de crescimento na Fé</a:t>
            </a:r>
          </a:p>
        </p:txBody>
      </p:sp>
      <p:sp>
        <p:nvSpPr>
          <p:cNvPr id="3" name="Marcador de Posição de Conteúdo 2">
            <a:extLst>
              <a:ext uri="{FF2B5EF4-FFF2-40B4-BE49-F238E27FC236}">
                <a16:creationId xmlns:a16="http://schemas.microsoft.com/office/drawing/2014/main" id="{9663167B-9D67-4465-A05D-7C7580ED7C67}"/>
              </a:ext>
            </a:extLst>
          </p:cNvPr>
          <p:cNvSpPr>
            <a:spLocks noGrp="1"/>
          </p:cNvSpPr>
          <p:nvPr>
            <p:ph idx="1"/>
          </p:nvPr>
        </p:nvSpPr>
        <p:spPr>
          <a:xfrm>
            <a:off x="773942" y="1811977"/>
            <a:ext cx="10644116" cy="4351338"/>
          </a:xfrm>
        </p:spPr>
        <p:txBody>
          <a:bodyPr/>
          <a:lstStyle/>
          <a:p>
            <a:pPr marL="0" indent="0" algn="just">
              <a:buNone/>
            </a:pPr>
            <a:r>
              <a:rPr lang="pt-PT" dirty="0"/>
              <a:t>A Fé é um dom de Deus e tarefa humana, cheia de graça e liberdade.     É um vínculo vital com Jesus e é comunhão eclesial. Atualmente, a Fé não é um fruto espontâneo da vida social. Não nascemos cristãos, tornamo-nos cristãos!!! Nós que fomos chamados a ser catequistas, temos de entender as novas exigências dos nossos tempos e também modos diferenciados de trabalhar com cada faixa etária…</a:t>
            </a:r>
          </a:p>
        </p:txBody>
      </p:sp>
    </p:spTree>
    <p:extLst>
      <p:ext uri="{BB962C8B-B14F-4D97-AF65-F5344CB8AC3E}">
        <p14:creationId xmlns:p14="http://schemas.microsoft.com/office/powerpoint/2010/main" val="2876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1C3EC-5984-46EB-ACFE-A24413B8A9AA}"/>
              </a:ext>
            </a:extLst>
          </p:cNvPr>
          <p:cNvSpPr>
            <a:spLocks noGrp="1"/>
          </p:cNvSpPr>
          <p:nvPr>
            <p:ph type="title"/>
          </p:nvPr>
        </p:nvSpPr>
        <p:spPr/>
        <p:txBody>
          <a:bodyPr/>
          <a:lstStyle/>
          <a:p>
            <a:r>
              <a:rPr lang="pt-PT" b="1" dirty="0">
                <a:solidFill>
                  <a:schemeClr val="accent6">
                    <a:lumMod val="75000"/>
                  </a:schemeClr>
                </a:solidFill>
              </a:rPr>
              <a:t>Dos 6 aos 9 anos</a:t>
            </a:r>
          </a:p>
        </p:txBody>
      </p:sp>
      <p:sp>
        <p:nvSpPr>
          <p:cNvPr id="3" name="Marcador de Posição de Conteúdo 2">
            <a:extLst>
              <a:ext uri="{FF2B5EF4-FFF2-40B4-BE49-F238E27FC236}">
                <a16:creationId xmlns:a16="http://schemas.microsoft.com/office/drawing/2014/main" id="{A5AB6E1C-1D17-4030-9003-2CBCD25ED9BF}"/>
              </a:ext>
            </a:extLst>
          </p:cNvPr>
          <p:cNvSpPr>
            <a:spLocks noGrp="1"/>
          </p:cNvSpPr>
          <p:nvPr>
            <p:ph idx="1"/>
          </p:nvPr>
        </p:nvSpPr>
        <p:spPr/>
        <p:txBody>
          <a:bodyPr>
            <a:normAutofit fontScale="92500" lnSpcReduction="10000"/>
          </a:bodyPr>
          <a:lstStyle/>
          <a:p>
            <a:r>
              <a:rPr lang="pt-PT" dirty="0"/>
              <a:t>É fundamental elogiar as suas capacidades;</a:t>
            </a:r>
          </a:p>
          <a:p>
            <a:r>
              <a:rPr lang="pt-PT" dirty="0"/>
              <a:t>O grupo de pares ajuda a desenvolver competências sociais, mas os pais ainda são muito importantes; o período escolar é um tempo privilegiado para maus tratos entre pares;</a:t>
            </a:r>
          </a:p>
          <a:p>
            <a:r>
              <a:rPr lang="pt-PT" dirty="0"/>
              <a:t>Apenas um pequeno grupo de pais investiu na sensibilidade religiosa dos filhos;</a:t>
            </a:r>
          </a:p>
          <a:p>
            <a:r>
              <a:rPr lang="pt-PT" sz="3000" b="1" dirty="0"/>
              <a:t>Deus é visto quase como um gigante, que vê tudo</a:t>
            </a:r>
            <a:r>
              <a:rPr lang="pt-PT" dirty="0"/>
              <a:t>. Em termos morais, aceitam facilmente que ele seja muito bom, que saiba tudo e que possa fazer quase tudo;</a:t>
            </a:r>
          </a:p>
          <a:p>
            <a:r>
              <a:rPr lang="pt-PT" dirty="0"/>
              <a:t>Projetam em Jesus aquilo que se espera que ela seja. </a:t>
            </a:r>
            <a:r>
              <a:rPr lang="pt-PT" sz="3000" b="1" dirty="0"/>
              <a:t>Jesus é um adulto bom, obediente, calmo, reza  e é um amigo que não trai. </a:t>
            </a:r>
            <a:endParaRPr lang="pt-PT" b="1" dirty="0"/>
          </a:p>
        </p:txBody>
      </p:sp>
    </p:spTree>
    <p:extLst>
      <p:ext uri="{BB962C8B-B14F-4D97-AF65-F5344CB8AC3E}">
        <p14:creationId xmlns:p14="http://schemas.microsoft.com/office/powerpoint/2010/main" val="26592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3ADE1-D10B-4EB6-B509-D2D01F0FDAF9}"/>
              </a:ext>
            </a:extLst>
          </p:cNvPr>
          <p:cNvSpPr>
            <a:spLocks noGrp="1"/>
          </p:cNvSpPr>
          <p:nvPr>
            <p:ph type="title"/>
          </p:nvPr>
        </p:nvSpPr>
        <p:spPr/>
        <p:txBody>
          <a:bodyPr/>
          <a:lstStyle/>
          <a:p>
            <a:r>
              <a:rPr lang="pt-PT" b="1" dirty="0">
                <a:solidFill>
                  <a:schemeClr val="accent6">
                    <a:lumMod val="75000"/>
                  </a:schemeClr>
                </a:solidFill>
              </a:rPr>
              <a:t>Dos 9 aos 12 anos</a:t>
            </a:r>
          </a:p>
        </p:txBody>
      </p:sp>
      <p:sp>
        <p:nvSpPr>
          <p:cNvPr id="3" name="Marcador de Posição de Conteúdo 2">
            <a:extLst>
              <a:ext uri="{FF2B5EF4-FFF2-40B4-BE49-F238E27FC236}">
                <a16:creationId xmlns:a16="http://schemas.microsoft.com/office/drawing/2014/main" id="{7F7F67DD-2FB6-48CA-9BE1-D4DF94A173FE}"/>
              </a:ext>
            </a:extLst>
          </p:cNvPr>
          <p:cNvSpPr>
            <a:spLocks noGrp="1"/>
          </p:cNvSpPr>
          <p:nvPr>
            <p:ph idx="1"/>
          </p:nvPr>
        </p:nvSpPr>
        <p:spPr>
          <a:xfrm>
            <a:off x="838200" y="1333251"/>
            <a:ext cx="10515600" cy="4191497"/>
          </a:xfrm>
        </p:spPr>
        <p:txBody>
          <a:bodyPr>
            <a:normAutofit fontScale="25000" lnSpcReduction="20000"/>
          </a:bodyPr>
          <a:lstStyle/>
          <a:p>
            <a:pPr>
              <a:lnSpc>
                <a:spcPct val="120000"/>
              </a:lnSpc>
            </a:pPr>
            <a:r>
              <a:rPr lang="pt-PT" sz="8000" dirty="0"/>
              <a:t>Período de bastante estabilidade; alcançam um equilibro entre pensamento, sentimento e comportamentos.</a:t>
            </a:r>
          </a:p>
          <a:p>
            <a:pPr>
              <a:lnSpc>
                <a:spcPct val="120000"/>
              </a:lnSpc>
            </a:pPr>
            <a:r>
              <a:rPr lang="pt-PT" sz="8000" dirty="0"/>
              <a:t>Conseguem raciocinar e compreender melhor a realidade a partir de exemplos concretos. </a:t>
            </a:r>
          </a:p>
          <a:p>
            <a:pPr>
              <a:lnSpc>
                <a:spcPct val="120000"/>
              </a:lnSpc>
            </a:pPr>
            <a:r>
              <a:rPr lang="pt-PT" sz="8000" dirty="0"/>
              <a:t>Ainda aceitam as ideias dos adultos mas começam a ser mais críticos.</a:t>
            </a:r>
          </a:p>
          <a:p>
            <a:pPr>
              <a:lnSpc>
                <a:spcPct val="120000"/>
              </a:lnSpc>
            </a:pPr>
            <a:r>
              <a:rPr lang="pt-PT" sz="8000" dirty="0"/>
              <a:t>Sentem necessidade de triunfar, de serem apreciados e de ser protagonistas. Por isso são competitivos e ciumentos entre si. Quando falham o sentimento de culpa é elevado. </a:t>
            </a:r>
          </a:p>
          <a:p>
            <a:pPr>
              <a:lnSpc>
                <a:spcPct val="120000"/>
              </a:lnSpc>
            </a:pPr>
            <a:r>
              <a:rPr lang="pt-PT" sz="8000" dirty="0"/>
              <a:t>Valorizam a justiça e a verdade e descobrem que cada ato tem as suas consequências.</a:t>
            </a:r>
          </a:p>
          <a:p>
            <a:pPr>
              <a:lnSpc>
                <a:spcPct val="120000"/>
              </a:lnSpc>
            </a:pPr>
            <a:r>
              <a:rPr lang="pt-PT" sz="8000" dirty="0"/>
              <a:t>Comparam-se com os colegas e com o modelo proposto pela sociedade. Isso leva-os a sentirem-se satisfeitos ou não. Querem ser bons, entusiasmam-se facilmente com atos coletivos e solidários.</a:t>
            </a:r>
          </a:p>
          <a:p>
            <a:pPr>
              <a:lnSpc>
                <a:spcPct val="120000"/>
              </a:lnSpc>
            </a:pPr>
            <a:r>
              <a:rPr lang="pt-PT" sz="8000" dirty="0"/>
              <a:t>Estes anos são ótimos para promover hábitos e virtudes através do exemplo e das experiências em grupo.</a:t>
            </a:r>
          </a:p>
          <a:p>
            <a:pPr>
              <a:lnSpc>
                <a:spcPct val="120000"/>
              </a:lnSpc>
            </a:pPr>
            <a:r>
              <a:rPr lang="pt-PT" sz="8000" dirty="0"/>
              <a:t>O ambiente é muito importante para desenvolver a abertura ao transcendente e ao transcendente. Respondem facilmente deste tema se interpelados pelos adultos</a:t>
            </a:r>
            <a:r>
              <a:rPr lang="pt-PT" sz="7200" dirty="0"/>
              <a:t>.  </a:t>
            </a:r>
            <a:endParaRPr lang="pt-PT" dirty="0"/>
          </a:p>
        </p:txBody>
      </p:sp>
    </p:spTree>
    <p:extLst>
      <p:ext uri="{BB962C8B-B14F-4D97-AF65-F5344CB8AC3E}">
        <p14:creationId xmlns:p14="http://schemas.microsoft.com/office/powerpoint/2010/main" val="247495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B2C5FAB4-9553-46E0-BB9C-BA65BE209EE1}"/>
              </a:ext>
            </a:extLst>
          </p:cNvPr>
          <p:cNvPicPr>
            <a:picLocks noChangeAspect="1"/>
          </p:cNvPicPr>
          <p:nvPr/>
        </p:nvPicPr>
        <p:blipFill rotWithShape="1">
          <a:blip r:embed="rId2"/>
          <a:srcRect l="22195" t="19282" r="55873" b="25853"/>
          <a:stretch/>
        </p:blipFill>
        <p:spPr>
          <a:xfrm>
            <a:off x="7299702" y="715320"/>
            <a:ext cx="3859078" cy="5427359"/>
          </a:xfrm>
          <a:prstGeom prst="rect">
            <a:avLst/>
          </a:prstGeom>
        </p:spPr>
      </p:pic>
      <p:sp>
        <p:nvSpPr>
          <p:cNvPr id="7" name="CaixaDeTexto 6">
            <a:extLst>
              <a:ext uri="{FF2B5EF4-FFF2-40B4-BE49-F238E27FC236}">
                <a16:creationId xmlns:a16="http://schemas.microsoft.com/office/drawing/2014/main" id="{E6A37187-6349-413C-9253-A9A6CB6526EB}"/>
              </a:ext>
            </a:extLst>
          </p:cNvPr>
          <p:cNvSpPr txBox="1"/>
          <p:nvPr/>
        </p:nvSpPr>
        <p:spPr>
          <a:xfrm>
            <a:off x="300111" y="2551836"/>
            <a:ext cx="5795889" cy="1754326"/>
          </a:xfrm>
          <a:prstGeom prst="rect">
            <a:avLst/>
          </a:prstGeom>
          <a:noFill/>
        </p:spPr>
        <p:txBody>
          <a:bodyPr wrap="square" rtlCol="0">
            <a:spAutoFit/>
          </a:bodyPr>
          <a:lstStyle/>
          <a:p>
            <a:r>
              <a:rPr lang="pt-PT" sz="3600" dirty="0">
                <a:solidFill>
                  <a:schemeClr val="accent1">
                    <a:lumMod val="75000"/>
                  </a:schemeClr>
                </a:solidFill>
                <a:latin typeface="Aharoni" panose="02010803020104030203" pitchFamily="2" charset="-79"/>
                <a:cs typeface="Aharoni" panose="02010803020104030203" pitchFamily="2" charset="-79"/>
              </a:rPr>
              <a:t>Orientações Pedagógicas</a:t>
            </a:r>
            <a:br>
              <a:rPr lang="pt-PT" sz="3600" dirty="0">
                <a:solidFill>
                  <a:schemeClr val="accent1">
                    <a:lumMod val="75000"/>
                  </a:schemeClr>
                </a:solidFill>
                <a:latin typeface="Aharoni" panose="02010803020104030203" pitchFamily="2" charset="-79"/>
                <a:cs typeface="Aharoni" panose="02010803020104030203" pitchFamily="2" charset="-79"/>
              </a:rPr>
            </a:br>
            <a:r>
              <a:rPr lang="pt-PT" sz="3600" dirty="0">
                <a:solidFill>
                  <a:schemeClr val="accent1">
                    <a:lumMod val="75000"/>
                  </a:schemeClr>
                </a:solidFill>
                <a:latin typeface="Aharoni" panose="02010803020104030203" pitchFamily="2" charset="-79"/>
                <a:cs typeface="Aharoni" panose="02010803020104030203" pitchFamily="2" charset="-79"/>
              </a:rPr>
              <a:t>para trabalhar com o novo Projeto </a:t>
            </a:r>
          </a:p>
        </p:txBody>
      </p:sp>
      <p:sp>
        <p:nvSpPr>
          <p:cNvPr id="9" name="CaixaDeTexto 8">
            <a:extLst>
              <a:ext uri="{FF2B5EF4-FFF2-40B4-BE49-F238E27FC236}">
                <a16:creationId xmlns:a16="http://schemas.microsoft.com/office/drawing/2014/main" id="{9AD0F8D1-2068-407D-86CB-E94E88243A65}"/>
              </a:ext>
            </a:extLst>
          </p:cNvPr>
          <p:cNvSpPr txBox="1"/>
          <p:nvPr/>
        </p:nvSpPr>
        <p:spPr>
          <a:xfrm>
            <a:off x="173542" y="1627412"/>
            <a:ext cx="6524309" cy="769441"/>
          </a:xfrm>
          <a:prstGeom prst="rect">
            <a:avLst/>
          </a:prstGeom>
          <a:noFill/>
        </p:spPr>
        <p:txBody>
          <a:bodyPr wrap="square" rtlCol="0">
            <a:spAutoFit/>
          </a:bodyPr>
          <a:lstStyle/>
          <a:p>
            <a:pPr algn="ctr"/>
            <a:r>
              <a:rPr lang="pt-PT" sz="4400" b="1" u="sng" dirty="0">
                <a:effectLst>
                  <a:outerShdw blurRad="38100" dist="38100" dir="2700000" algn="tl">
                    <a:srgbClr val="000000">
                      <a:alpha val="43137"/>
                    </a:srgbClr>
                  </a:outerShdw>
                </a:effectLst>
              </a:rPr>
              <a:t>Tema do encontro de hoje:</a:t>
            </a:r>
          </a:p>
        </p:txBody>
      </p:sp>
    </p:spTree>
    <p:extLst>
      <p:ext uri="{BB962C8B-B14F-4D97-AF65-F5344CB8AC3E}">
        <p14:creationId xmlns:p14="http://schemas.microsoft.com/office/powerpoint/2010/main" val="220954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1130D-174C-4C7A-875A-65BBB73A7567}"/>
              </a:ext>
            </a:extLst>
          </p:cNvPr>
          <p:cNvSpPr>
            <a:spLocks noGrp="1"/>
          </p:cNvSpPr>
          <p:nvPr>
            <p:ph type="title"/>
          </p:nvPr>
        </p:nvSpPr>
        <p:spPr/>
        <p:txBody>
          <a:bodyPr/>
          <a:lstStyle/>
          <a:p>
            <a:r>
              <a:rPr lang="pt-PT" b="1" dirty="0">
                <a:solidFill>
                  <a:schemeClr val="accent6">
                    <a:lumMod val="75000"/>
                  </a:schemeClr>
                </a:solidFill>
              </a:rPr>
              <a:t>Dos 9 aos 12 (continuação)</a:t>
            </a:r>
          </a:p>
        </p:txBody>
      </p:sp>
      <p:sp>
        <p:nvSpPr>
          <p:cNvPr id="3" name="Marcador de Posição de Conteúdo 2">
            <a:extLst>
              <a:ext uri="{FF2B5EF4-FFF2-40B4-BE49-F238E27FC236}">
                <a16:creationId xmlns:a16="http://schemas.microsoft.com/office/drawing/2014/main" id="{A71DDCC1-CC05-4EC1-823A-4116B90004FE}"/>
              </a:ext>
            </a:extLst>
          </p:cNvPr>
          <p:cNvSpPr>
            <a:spLocks noGrp="1"/>
          </p:cNvSpPr>
          <p:nvPr>
            <p:ph idx="1"/>
          </p:nvPr>
        </p:nvSpPr>
        <p:spPr/>
        <p:txBody>
          <a:bodyPr/>
          <a:lstStyle/>
          <a:p>
            <a:pPr algn="just"/>
            <a:r>
              <a:rPr lang="pt-PT" dirty="0"/>
              <a:t>Progressivamente, passam da imagem de Deus que faz tudo por eles para um </a:t>
            </a:r>
            <a:r>
              <a:rPr lang="pt-PT" sz="3200" b="1" dirty="0"/>
              <a:t>Deus que cuida de todos e que convida a amá-lo e a </a:t>
            </a:r>
            <a:r>
              <a:rPr lang="pt-PT" sz="3200" b="1" dirty="0" err="1"/>
              <a:t>correponder-Lhe</a:t>
            </a:r>
            <a:r>
              <a:rPr lang="pt-PT" sz="3200" b="1" dirty="0"/>
              <a:t>.</a:t>
            </a:r>
          </a:p>
          <a:p>
            <a:pPr algn="just"/>
            <a:r>
              <a:rPr lang="pt-PT" dirty="0"/>
              <a:t>Gostam de rezar, mas sem demorar muito tempo.</a:t>
            </a:r>
          </a:p>
          <a:p>
            <a:pPr algn="just"/>
            <a:r>
              <a:rPr lang="pt-PT" dirty="0"/>
              <a:t>Passam da oração “mágica”, centrada na gratificação dos seus desejos a uma oração vivida como conversa privada com temas que os preocupam e não partilham com outras pessoas.</a:t>
            </a:r>
          </a:p>
          <a:p>
            <a:pPr algn="just"/>
            <a:r>
              <a:rPr lang="pt-PT" dirty="0"/>
              <a:t>Gostam de participar nas celebrações especialmente se tiverem alguma responsabilidade a desempenhar. </a:t>
            </a:r>
          </a:p>
          <a:p>
            <a:endParaRPr lang="pt-PT" dirty="0"/>
          </a:p>
        </p:txBody>
      </p:sp>
    </p:spTree>
    <p:extLst>
      <p:ext uri="{BB962C8B-B14F-4D97-AF65-F5344CB8AC3E}">
        <p14:creationId xmlns:p14="http://schemas.microsoft.com/office/powerpoint/2010/main" val="29544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16C76-15CA-4718-8F22-C1E928BE99D7}"/>
              </a:ext>
            </a:extLst>
          </p:cNvPr>
          <p:cNvSpPr>
            <a:spLocks noGrp="1"/>
          </p:cNvSpPr>
          <p:nvPr>
            <p:ph type="title"/>
          </p:nvPr>
        </p:nvSpPr>
        <p:spPr/>
        <p:txBody>
          <a:bodyPr/>
          <a:lstStyle/>
          <a:p>
            <a:r>
              <a:rPr lang="pt-PT" b="1" dirty="0">
                <a:solidFill>
                  <a:schemeClr val="accent6">
                    <a:lumMod val="75000"/>
                  </a:schemeClr>
                </a:solidFill>
              </a:rPr>
              <a:t>Dos 12 aos 14</a:t>
            </a:r>
          </a:p>
        </p:txBody>
      </p:sp>
      <p:sp>
        <p:nvSpPr>
          <p:cNvPr id="3" name="Marcador de Posição de Conteúdo 2">
            <a:extLst>
              <a:ext uri="{FF2B5EF4-FFF2-40B4-BE49-F238E27FC236}">
                <a16:creationId xmlns:a16="http://schemas.microsoft.com/office/drawing/2014/main" id="{20FDE3C5-EC30-4BDD-820C-398FB88DA2CD}"/>
              </a:ext>
            </a:extLst>
          </p:cNvPr>
          <p:cNvSpPr>
            <a:spLocks noGrp="1"/>
          </p:cNvSpPr>
          <p:nvPr>
            <p:ph idx="1"/>
          </p:nvPr>
        </p:nvSpPr>
        <p:spPr>
          <a:xfrm>
            <a:off x="838200" y="1528549"/>
            <a:ext cx="10515600" cy="4648414"/>
          </a:xfrm>
        </p:spPr>
        <p:txBody>
          <a:bodyPr>
            <a:normAutofit fontScale="92500" lnSpcReduction="20000"/>
          </a:bodyPr>
          <a:lstStyle/>
          <a:p>
            <a:pPr algn="just"/>
            <a:r>
              <a:rPr lang="pt-PT" dirty="0"/>
              <a:t>Idade de muito sofrimento provocado pelas grandes mudanças hormonais, com altos e baixos emocionais, ficam com um ar desajeitado e sentem-se estranhos nos seus corpos. </a:t>
            </a:r>
          </a:p>
          <a:p>
            <a:pPr algn="just"/>
            <a:r>
              <a:rPr lang="pt-PT" dirty="0"/>
              <a:t>Mais reflexivos e capazes de raciocinar, começam a criar e a verbalizar pensamentos e pontos de vista. São mais introspetivos.</a:t>
            </a:r>
          </a:p>
          <a:p>
            <a:pPr algn="just"/>
            <a:r>
              <a:rPr lang="pt-PT" dirty="0"/>
              <a:t>Os pares e o sentido de pertença são muito importantes. Contudo, as relações tendem a ser instáveis.</a:t>
            </a:r>
          </a:p>
          <a:p>
            <a:pPr algn="just"/>
            <a:r>
              <a:rPr lang="pt-PT" dirty="0"/>
              <a:t>Valorizam muito o ambiente; fazem um uso intensivo das redes sociais </a:t>
            </a:r>
          </a:p>
          <a:p>
            <a:pPr algn="just"/>
            <a:r>
              <a:rPr lang="pt-PT" dirty="0"/>
              <a:t>Na sua visão, </a:t>
            </a:r>
            <a:r>
              <a:rPr lang="pt-PT" sz="3000" b="1" dirty="0"/>
              <a:t>Deus é cada vez mais pessoa com quem se relacionam. Essa relação está </a:t>
            </a:r>
            <a:r>
              <a:rPr lang="pt-PT" sz="3000" b="1" dirty="0" err="1"/>
              <a:t>depente</a:t>
            </a:r>
            <a:r>
              <a:rPr lang="pt-PT" sz="3000" b="1" dirty="0"/>
              <a:t> do que os media e o ambiente lhe sugerem</a:t>
            </a:r>
            <a:endParaRPr lang="pt-PT" b="1" dirty="0"/>
          </a:p>
          <a:p>
            <a:pPr algn="just"/>
            <a:r>
              <a:rPr lang="pt-PT" dirty="0"/>
              <a:t>Ao querem-se afastar da influência dos pais, por vezes </a:t>
            </a:r>
            <a:r>
              <a:rPr lang="pt-PT" sz="3000" b="1" dirty="0"/>
              <a:t>sentem a necessidade de Deus. </a:t>
            </a:r>
            <a:endParaRPr lang="pt-PT" b="1" dirty="0"/>
          </a:p>
        </p:txBody>
      </p:sp>
    </p:spTree>
    <p:extLst>
      <p:ext uri="{BB962C8B-B14F-4D97-AF65-F5344CB8AC3E}">
        <p14:creationId xmlns:p14="http://schemas.microsoft.com/office/powerpoint/2010/main" val="9478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E958C-7A12-46C1-881C-568AEC6ED7D0}"/>
              </a:ext>
            </a:extLst>
          </p:cNvPr>
          <p:cNvSpPr>
            <a:spLocks noGrp="1"/>
          </p:cNvSpPr>
          <p:nvPr>
            <p:ph type="title"/>
          </p:nvPr>
        </p:nvSpPr>
        <p:spPr/>
        <p:txBody>
          <a:bodyPr/>
          <a:lstStyle/>
          <a:p>
            <a:r>
              <a:rPr lang="pt-PT" b="1" dirty="0">
                <a:solidFill>
                  <a:schemeClr val="accent6">
                    <a:lumMod val="75000"/>
                  </a:schemeClr>
                </a:solidFill>
              </a:rPr>
              <a:t>Dos 12 aos 14 (continuação)</a:t>
            </a:r>
          </a:p>
        </p:txBody>
      </p:sp>
      <p:sp>
        <p:nvSpPr>
          <p:cNvPr id="3" name="Marcador de Posição de Conteúdo 2">
            <a:extLst>
              <a:ext uri="{FF2B5EF4-FFF2-40B4-BE49-F238E27FC236}">
                <a16:creationId xmlns:a16="http://schemas.microsoft.com/office/drawing/2014/main" id="{C6EDFA97-413D-41E7-9AC3-691E4766B060}"/>
              </a:ext>
            </a:extLst>
          </p:cNvPr>
          <p:cNvSpPr>
            <a:spLocks noGrp="1"/>
          </p:cNvSpPr>
          <p:nvPr>
            <p:ph idx="1"/>
          </p:nvPr>
        </p:nvSpPr>
        <p:spPr/>
        <p:txBody>
          <a:bodyPr/>
          <a:lstStyle/>
          <a:p>
            <a:r>
              <a:rPr lang="pt-PT" dirty="0"/>
              <a:t>Época de perguntas e dúvidas com dificuldade em lidar com a incerteza dos mistérios da fé e com resistência em aceitar as ideias dos adultos. </a:t>
            </a:r>
          </a:p>
          <a:p>
            <a:endParaRPr lang="pt-PT" dirty="0"/>
          </a:p>
          <a:p>
            <a:r>
              <a:rPr lang="pt-PT" dirty="0"/>
              <a:t>Gostam de participar com os pares em atividades comunitárias mas decai a participação por causa da insegurança e pelo  desejo de não parecerem crianças.</a:t>
            </a:r>
          </a:p>
        </p:txBody>
      </p:sp>
    </p:spTree>
    <p:extLst>
      <p:ext uri="{BB962C8B-B14F-4D97-AF65-F5344CB8AC3E}">
        <p14:creationId xmlns:p14="http://schemas.microsoft.com/office/powerpoint/2010/main" val="126222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980BB-34B7-4FEF-AC9A-2C0A3E6ECBA4}"/>
              </a:ext>
            </a:extLst>
          </p:cNvPr>
          <p:cNvSpPr>
            <a:spLocks noGrp="1"/>
          </p:cNvSpPr>
          <p:nvPr>
            <p:ph type="title"/>
          </p:nvPr>
        </p:nvSpPr>
        <p:spPr/>
        <p:txBody>
          <a:bodyPr/>
          <a:lstStyle/>
          <a:p>
            <a:r>
              <a:rPr lang="pt-PT" b="1" dirty="0">
                <a:solidFill>
                  <a:schemeClr val="accent6">
                    <a:lumMod val="75000"/>
                  </a:schemeClr>
                </a:solidFill>
              </a:rPr>
              <a:t>Dos 14 aos 16</a:t>
            </a:r>
          </a:p>
        </p:txBody>
      </p:sp>
      <p:sp>
        <p:nvSpPr>
          <p:cNvPr id="3" name="Marcador de Posição de Conteúdo 2">
            <a:extLst>
              <a:ext uri="{FF2B5EF4-FFF2-40B4-BE49-F238E27FC236}">
                <a16:creationId xmlns:a16="http://schemas.microsoft.com/office/drawing/2014/main" id="{4D62A82A-3F90-41AA-BCEA-505FA572A8BB}"/>
              </a:ext>
            </a:extLst>
          </p:cNvPr>
          <p:cNvSpPr>
            <a:spLocks noGrp="1"/>
          </p:cNvSpPr>
          <p:nvPr>
            <p:ph idx="1"/>
          </p:nvPr>
        </p:nvSpPr>
        <p:spPr>
          <a:xfrm>
            <a:off x="838200" y="1460310"/>
            <a:ext cx="10515600" cy="4716653"/>
          </a:xfrm>
        </p:spPr>
        <p:txBody>
          <a:bodyPr/>
          <a:lstStyle/>
          <a:p>
            <a:r>
              <a:rPr lang="pt-PT" dirty="0"/>
              <a:t>Sentem uma montanha russa de emoções pelo que podem reagir de forma despropositada.</a:t>
            </a:r>
          </a:p>
          <a:p>
            <a:r>
              <a:rPr lang="pt-PT" dirty="0"/>
              <a:t>Crescem em capacidade de introspeção, de elaborar hipóteses, manipular conceitos e refletir sobre o futuro.</a:t>
            </a:r>
          </a:p>
          <a:p>
            <a:r>
              <a:rPr lang="pt-PT" dirty="0"/>
              <a:t>Servem-se de modelos para imitar o seu comportamento.</a:t>
            </a:r>
          </a:p>
          <a:p>
            <a:r>
              <a:rPr lang="pt-PT" dirty="0"/>
              <a:t>Os adolescentes precisam e procuram espaços próprios, longe da família, precisam sentir-se aceites e parte integrante de algo.</a:t>
            </a:r>
          </a:p>
          <a:p>
            <a:r>
              <a:rPr lang="pt-PT" dirty="0"/>
              <a:t>O mundo digital tem muita importância </a:t>
            </a:r>
          </a:p>
        </p:txBody>
      </p:sp>
    </p:spTree>
    <p:extLst>
      <p:ext uri="{BB962C8B-B14F-4D97-AF65-F5344CB8AC3E}">
        <p14:creationId xmlns:p14="http://schemas.microsoft.com/office/powerpoint/2010/main" val="235626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A71E2E-86F7-4F89-AC5B-225F7D0CE481}"/>
              </a:ext>
            </a:extLst>
          </p:cNvPr>
          <p:cNvSpPr>
            <a:spLocks noGrp="1"/>
          </p:cNvSpPr>
          <p:nvPr>
            <p:ph type="title"/>
          </p:nvPr>
        </p:nvSpPr>
        <p:spPr/>
        <p:txBody>
          <a:bodyPr/>
          <a:lstStyle/>
          <a:p>
            <a:r>
              <a:rPr lang="pt-PT" b="1" dirty="0">
                <a:solidFill>
                  <a:schemeClr val="accent6">
                    <a:lumMod val="75000"/>
                  </a:schemeClr>
                </a:solidFill>
              </a:rPr>
              <a:t>Dos 14 aos 16 (continuação)</a:t>
            </a:r>
          </a:p>
        </p:txBody>
      </p:sp>
      <p:sp>
        <p:nvSpPr>
          <p:cNvPr id="3" name="Marcador de Posição de Conteúdo 2">
            <a:extLst>
              <a:ext uri="{FF2B5EF4-FFF2-40B4-BE49-F238E27FC236}">
                <a16:creationId xmlns:a16="http://schemas.microsoft.com/office/drawing/2014/main" id="{7F554B3E-DA9C-4171-B058-C7ADD62678E7}"/>
              </a:ext>
            </a:extLst>
          </p:cNvPr>
          <p:cNvSpPr>
            <a:spLocks noGrp="1"/>
          </p:cNvSpPr>
          <p:nvPr>
            <p:ph idx="1"/>
          </p:nvPr>
        </p:nvSpPr>
        <p:spPr>
          <a:xfrm>
            <a:off x="838200" y="1825624"/>
            <a:ext cx="10515600" cy="4842461"/>
          </a:xfrm>
        </p:spPr>
        <p:txBody>
          <a:bodyPr>
            <a:normAutofit lnSpcReduction="10000"/>
          </a:bodyPr>
          <a:lstStyle/>
          <a:p>
            <a:r>
              <a:rPr lang="pt-PT" dirty="0"/>
              <a:t>Questionam as crenças e convicções herdadas pelos adultos e insistem em construir as suas próprias. A religião aparece-lhes a meio caminho entre algo de crianças e dos “velhotes”</a:t>
            </a:r>
          </a:p>
          <a:p>
            <a:r>
              <a:rPr lang="pt-PT" dirty="0"/>
              <a:t>A eucaristia não lhes diz nada; a reconciliação é uma ameaça para o seu eu frágil e não gostam de rezar.</a:t>
            </a:r>
          </a:p>
          <a:p>
            <a:r>
              <a:rPr lang="pt-PT" dirty="0"/>
              <a:t>Não gostam de participar em atividades nem ser protagonistas.</a:t>
            </a:r>
          </a:p>
          <a:p>
            <a:r>
              <a:rPr lang="pt-PT" dirty="0"/>
              <a:t>Gostam dos encontros e das atividades pelo grupo.</a:t>
            </a:r>
          </a:p>
          <a:p>
            <a:r>
              <a:rPr lang="pt-PT" sz="3000" b="1" dirty="0"/>
              <a:t>Deus é aquele que os aceita, compreende e compensa as suas insatisfações e necessidades afetiva</a:t>
            </a:r>
            <a:r>
              <a:rPr lang="pt-PT" dirty="0"/>
              <a:t>. Pode ser a semente de uma possível relação mais estreita se forem acompanhados com exigência amável.  </a:t>
            </a:r>
          </a:p>
        </p:txBody>
      </p:sp>
    </p:spTree>
    <p:extLst>
      <p:ext uri="{BB962C8B-B14F-4D97-AF65-F5344CB8AC3E}">
        <p14:creationId xmlns:p14="http://schemas.microsoft.com/office/powerpoint/2010/main" val="22996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5C4625D-36E3-4CFB-8E36-4DDF97037BD6}"/>
              </a:ext>
            </a:extLst>
          </p:cNvPr>
          <p:cNvSpPr>
            <a:spLocks noGrp="1"/>
          </p:cNvSpPr>
          <p:nvPr>
            <p:ph type="subTitle" idx="1"/>
          </p:nvPr>
        </p:nvSpPr>
        <p:spPr>
          <a:xfrm>
            <a:off x="6583680" y="4151314"/>
            <a:ext cx="4692894" cy="2586646"/>
          </a:xfrm>
        </p:spPr>
        <p:txBody>
          <a:bodyPr/>
          <a:lstStyle/>
          <a:p>
            <a:r>
              <a:rPr lang="pt-PT" dirty="0"/>
              <a:t>Pela equipa coordenadora da catequese da Igreja Arrifes:</a:t>
            </a:r>
          </a:p>
          <a:p>
            <a:r>
              <a:rPr lang="pt-PT" dirty="0"/>
              <a:t>Aida e Maria Martins </a:t>
            </a:r>
          </a:p>
        </p:txBody>
      </p:sp>
      <p:pic>
        <p:nvPicPr>
          <p:cNvPr id="5" name="Imagem 4">
            <a:extLst>
              <a:ext uri="{FF2B5EF4-FFF2-40B4-BE49-F238E27FC236}">
                <a16:creationId xmlns:a16="http://schemas.microsoft.com/office/drawing/2014/main" id="{A9C635D8-2266-465A-83AF-089FFE574CF9}"/>
              </a:ext>
            </a:extLst>
          </p:cNvPr>
          <p:cNvPicPr>
            <a:picLocks noChangeAspect="1"/>
          </p:cNvPicPr>
          <p:nvPr/>
        </p:nvPicPr>
        <p:blipFill rotWithShape="1">
          <a:blip r:embed="rId3"/>
          <a:srcRect l="22500" t="20415" r="48226" b="27946"/>
          <a:stretch/>
        </p:blipFill>
        <p:spPr>
          <a:xfrm>
            <a:off x="915425" y="1122363"/>
            <a:ext cx="5180575" cy="5137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05377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A0DF2-21A7-4C80-B731-E9E395AEFE67}"/>
              </a:ext>
            </a:extLst>
          </p:cNvPr>
          <p:cNvSpPr>
            <a:spLocks noGrp="1"/>
          </p:cNvSpPr>
          <p:nvPr>
            <p:ph type="title"/>
          </p:nvPr>
        </p:nvSpPr>
        <p:spPr>
          <a:xfrm>
            <a:off x="419100" y="371959"/>
            <a:ext cx="11353800" cy="1322362"/>
          </a:xfrm>
        </p:spPr>
        <p:txBody>
          <a:bodyPr>
            <a:noAutofit/>
          </a:bodyPr>
          <a:lstStyle/>
          <a:p>
            <a:r>
              <a:rPr lang="pt-PT" sz="4800" b="1" dirty="0">
                <a:solidFill>
                  <a:schemeClr val="accent6">
                    <a:lumMod val="60000"/>
                    <a:lumOff val="40000"/>
                  </a:schemeClr>
                </a:solidFill>
                <a:latin typeface="Aharoni" panose="02010803020104030203" pitchFamily="2" charset="-79"/>
                <a:cs typeface="Aharoni" panose="02010803020104030203" pitchFamily="2" charset="-79"/>
              </a:rPr>
              <a:t>Ligações - Itinerário de Educação à Fé </a:t>
            </a:r>
          </a:p>
        </p:txBody>
      </p:sp>
      <p:sp>
        <p:nvSpPr>
          <p:cNvPr id="3" name="Marcador de Posição de Conteúdo 2">
            <a:extLst>
              <a:ext uri="{FF2B5EF4-FFF2-40B4-BE49-F238E27FC236}">
                <a16:creationId xmlns:a16="http://schemas.microsoft.com/office/drawing/2014/main" id="{0EF43D01-8D4C-4E99-898B-C41E5E926642}"/>
              </a:ext>
            </a:extLst>
          </p:cNvPr>
          <p:cNvSpPr>
            <a:spLocks noGrp="1"/>
          </p:cNvSpPr>
          <p:nvPr>
            <p:ph idx="1"/>
          </p:nvPr>
        </p:nvSpPr>
        <p:spPr>
          <a:xfrm>
            <a:off x="3874576" y="1916081"/>
            <a:ext cx="7898324" cy="2747696"/>
          </a:xfrm>
        </p:spPr>
        <p:txBody>
          <a:bodyPr>
            <a:normAutofit fontScale="92500"/>
          </a:bodyPr>
          <a:lstStyle/>
          <a:p>
            <a:pPr marL="0" indent="0" algn="just">
              <a:buNone/>
            </a:pPr>
            <a:r>
              <a:rPr lang="pt-PT" dirty="0">
                <a:latin typeface="Tahoma" panose="020B0604030504040204" pitchFamily="34" charset="0"/>
                <a:ea typeface="Tahoma" panose="020B0604030504040204" pitchFamily="34" charset="0"/>
                <a:cs typeface="Tahoma" panose="020B0604030504040204" pitchFamily="34" charset="0"/>
              </a:rPr>
              <a:t>“ Chamamos </a:t>
            </a:r>
            <a:r>
              <a:rPr lang="pt-PT" i="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Itinerário de educação à Fé </a:t>
            </a:r>
            <a:r>
              <a:rPr lang="pt-PT" dirty="0">
                <a:latin typeface="Tahoma" panose="020B0604030504040204" pitchFamily="34" charset="0"/>
                <a:ea typeface="Tahoma" panose="020B0604030504040204" pitchFamily="34" charset="0"/>
                <a:cs typeface="Tahoma" panose="020B0604030504040204" pitchFamily="34" charset="0"/>
              </a:rPr>
              <a:t>aos processos educativos globais, na lógica da iniciação cristã, que prestam atenção à realidade da pessoa humana na sua integridade, e ajudam crianças, jovens e adultos a crescer na fé até se tornarem adultos crentes, capazes de viver e testemunhar a fé no mundo de hoje  ”. (página n.º 11)  </a:t>
            </a:r>
          </a:p>
        </p:txBody>
      </p:sp>
      <p:pic>
        <p:nvPicPr>
          <p:cNvPr id="7" name="Imagem 6">
            <a:extLst>
              <a:ext uri="{FF2B5EF4-FFF2-40B4-BE49-F238E27FC236}">
                <a16:creationId xmlns:a16="http://schemas.microsoft.com/office/drawing/2014/main" id="{ED93579E-4BE6-4157-954F-719545C343FC}"/>
              </a:ext>
            </a:extLst>
          </p:cNvPr>
          <p:cNvPicPr>
            <a:picLocks noChangeAspect="1"/>
          </p:cNvPicPr>
          <p:nvPr/>
        </p:nvPicPr>
        <p:blipFill>
          <a:blip r:embed="rId2"/>
          <a:stretch>
            <a:fillRect/>
          </a:stretch>
        </p:blipFill>
        <p:spPr>
          <a:xfrm>
            <a:off x="662597" y="1694321"/>
            <a:ext cx="2235586" cy="2969456"/>
          </a:xfrm>
          <a:prstGeom prst="rect">
            <a:avLst/>
          </a:prstGeom>
        </p:spPr>
      </p:pic>
    </p:spTree>
    <p:extLst>
      <p:ext uri="{BB962C8B-B14F-4D97-AF65-F5344CB8AC3E}">
        <p14:creationId xmlns:p14="http://schemas.microsoft.com/office/powerpoint/2010/main" val="406655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E54B-A399-4D92-8CCF-0BEBC01C62F0}"/>
              </a:ext>
            </a:extLst>
          </p:cNvPr>
          <p:cNvSpPr>
            <a:spLocks noGrp="1"/>
          </p:cNvSpPr>
          <p:nvPr>
            <p:ph type="title"/>
          </p:nvPr>
        </p:nvSpPr>
        <p:spPr/>
        <p:txBody>
          <a:bodyPr/>
          <a:lstStyle/>
          <a:p>
            <a:r>
              <a:rPr lang="pt-PT"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Um Itinerário de Educação à Fé deve:</a:t>
            </a:r>
          </a:p>
        </p:txBody>
      </p:sp>
      <p:sp>
        <p:nvSpPr>
          <p:cNvPr id="3" name="Marcador de Posição de Conteúdo 2">
            <a:extLst>
              <a:ext uri="{FF2B5EF4-FFF2-40B4-BE49-F238E27FC236}">
                <a16:creationId xmlns:a16="http://schemas.microsoft.com/office/drawing/2014/main" id="{24E3E432-D24B-4BF9-876D-397C25DCA8C0}"/>
              </a:ext>
            </a:extLst>
          </p:cNvPr>
          <p:cNvSpPr>
            <a:spLocks noGrp="1"/>
          </p:cNvSpPr>
          <p:nvPr>
            <p:ph idx="1"/>
          </p:nvPr>
        </p:nvSpPr>
        <p:spPr>
          <a:xfrm>
            <a:off x="838200" y="1825625"/>
            <a:ext cx="10515600" cy="467409"/>
          </a:xfrm>
        </p:spPr>
        <p:txBody>
          <a:bodyPr>
            <a:noAutofit/>
          </a:bodyPr>
          <a:lstStyle/>
          <a:p>
            <a:pPr>
              <a:buFont typeface="Wingdings" panose="05000000000000000000" pitchFamily="2" charset="2"/>
              <a:buChar char="v"/>
            </a:pPr>
            <a:r>
              <a:rPr lang="pt-PT" sz="2400" b="1" dirty="0"/>
              <a:t>Ser autêntico, partindo da situação de cada catequizante;</a:t>
            </a:r>
          </a:p>
        </p:txBody>
      </p:sp>
      <p:sp>
        <p:nvSpPr>
          <p:cNvPr id="4" name="Marcador de Posição de Conteúdo 2">
            <a:extLst>
              <a:ext uri="{FF2B5EF4-FFF2-40B4-BE49-F238E27FC236}">
                <a16:creationId xmlns:a16="http://schemas.microsoft.com/office/drawing/2014/main" id="{2F70AA9B-D183-406C-8F45-A3EFFC4A768E}"/>
              </a:ext>
            </a:extLst>
          </p:cNvPr>
          <p:cNvSpPr txBox="1">
            <a:spLocks/>
          </p:cNvSpPr>
          <p:nvPr/>
        </p:nvSpPr>
        <p:spPr>
          <a:xfrm>
            <a:off x="838200" y="3429000"/>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Ter por meta o encontro confiado com Deus Pai, por Jesus Cristo, na graça do Espírito Santo, dentro da Igreja;</a:t>
            </a:r>
          </a:p>
        </p:txBody>
      </p:sp>
      <p:sp>
        <p:nvSpPr>
          <p:cNvPr id="5" name="Marcador de Posição de Conteúdo 2">
            <a:extLst>
              <a:ext uri="{FF2B5EF4-FFF2-40B4-BE49-F238E27FC236}">
                <a16:creationId xmlns:a16="http://schemas.microsoft.com/office/drawing/2014/main" id="{5D328898-992C-4BE7-8140-82D6A0EA8A46}"/>
              </a:ext>
            </a:extLst>
          </p:cNvPr>
          <p:cNvSpPr txBox="1">
            <a:spLocks/>
          </p:cNvSpPr>
          <p:nvPr/>
        </p:nvSpPr>
        <p:spPr>
          <a:xfrm>
            <a:off x="838200" y="2611034"/>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Ser gradual;</a:t>
            </a:r>
          </a:p>
        </p:txBody>
      </p:sp>
    </p:spTree>
    <p:extLst>
      <p:ext uri="{BB962C8B-B14F-4D97-AF65-F5344CB8AC3E}">
        <p14:creationId xmlns:p14="http://schemas.microsoft.com/office/powerpoint/2010/main" val="8108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E54B-A399-4D92-8CCF-0BEBC01C62F0}"/>
              </a:ext>
            </a:extLst>
          </p:cNvPr>
          <p:cNvSpPr>
            <a:spLocks noGrp="1"/>
          </p:cNvSpPr>
          <p:nvPr>
            <p:ph type="title"/>
          </p:nvPr>
        </p:nvSpPr>
        <p:spPr/>
        <p:txBody>
          <a:bodyPr>
            <a:normAutofit fontScale="90000"/>
          </a:bodyPr>
          <a:lstStyle/>
          <a:p>
            <a:r>
              <a:rPr lang="pt-PT"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Para conseguirmos ser fieis à mensagem e aos catequizantes devemos </a:t>
            </a:r>
            <a:r>
              <a:rPr lang="pt-PT" sz="1600"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(pg12):</a:t>
            </a:r>
            <a:endParaRPr lang="pt-PT"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Marcador de Posição de Conteúdo 2">
            <a:extLst>
              <a:ext uri="{FF2B5EF4-FFF2-40B4-BE49-F238E27FC236}">
                <a16:creationId xmlns:a16="http://schemas.microsoft.com/office/drawing/2014/main" id="{24E3E432-D24B-4BF9-876D-397C25DCA8C0}"/>
              </a:ext>
            </a:extLst>
          </p:cNvPr>
          <p:cNvSpPr>
            <a:spLocks noGrp="1"/>
          </p:cNvSpPr>
          <p:nvPr>
            <p:ph idx="1"/>
          </p:nvPr>
        </p:nvSpPr>
        <p:spPr>
          <a:xfrm>
            <a:off x="838200" y="1825625"/>
            <a:ext cx="10515600" cy="467409"/>
          </a:xfrm>
        </p:spPr>
        <p:txBody>
          <a:bodyPr>
            <a:noAutofit/>
          </a:bodyPr>
          <a:lstStyle/>
          <a:p>
            <a:pPr>
              <a:buFont typeface="Wingdings" panose="05000000000000000000" pitchFamily="2" charset="2"/>
              <a:buChar char="v"/>
            </a:pPr>
            <a:r>
              <a:rPr lang="pt-PT" sz="2400" b="1" dirty="0"/>
              <a:t>Abrir o coração dos mais novos à compaixão e à solidariedade;</a:t>
            </a:r>
          </a:p>
        </p:txBody>
      </p:sp>
      <p:sp>
        <p:nvSpPr>
          <p:cNvPr id="4" name="Marcador de Posição de Conteúdo 2">
            <a:extLst>
              <a:ext uri="{FF2B5EF4-FFF2-40B4-BE49-F238E27FC236}">
                <a16:creationId xmlns:a16="http://schemas.microsoft.com/office/drawing/2014/main" id="{2F70AA9B-D183-406C-8F45-A3EFFC4A768E}"/>
              </a:ext>
            </a:extLst>
          </p:cNvPr>
          <p:cNvSpPr txBox="1">
            <a:spLocks/>
          </p:cNvSpPr>
          <p:nvPr/>
        </p:nvSpPr>
        <p:spPr>
          <a:xfrm>
            <a:off x="838200" y="3429000"/>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Educá-los na experiência da fé em Deus;</a:t>
            </a:r>
          </a:p>
        </p:txBody>
      </p:sp>
      <p:sp>
        <p:nvSpPr>
          <p:cNvPr id="5" name="Marcador de Posição de Conteúdo 2">
            <a:extLst>
              <a:ext uri="{FF2B5EF4-FFF2-40B4-BE49-F238E27FC236}">
                <a16:creationId xmlns:a16="http://schemas.microsoft.com/office/drawing/2014/main" id="{5D328898-992C-4BE7-8140-82D6A0EA8A46}"/>
              </a:ext>
            </a:extLst>
          </p:cNvPr>
          <p:cNvSpPr txBox="1">
            <a:spLocks/>
          </p:cNvSpPr>
          <p:nvPr/>
        </p:nvSpPr>
        <p:spPr>
          <a:xfrm>
            <a:off x="838200" y="2611034"/>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Encorajá-los a procurar o sentido da vida;</a:t>
            </a:r>
          </a:p>
        </p:txBody>
      </p:sp>
      <p:sp>
        <p:nvSpPr>
          <p:cNvPr id="6" name="Marcador de Posição de Conteúdo 2">
            <a:extLst>
              <a:ext uri="{FF2B5EF4-FFF2-40B4-BE49-F238E27FC236}">
                <a16:creationId xmlns:a16="http://schemas.microsoft.com/office/drawing/2014/main" id="{E2E6244A-F9FC-42F1-B0AE-35927C0661B2}"/>
              </a:ext>
            </a:extLst>
          </p:cNvPr>
          <p:cNvSpPr txBox="1">
            <a:spLocks/>
          </p:cNvSpPr>
          <p:nvPr/>
        </p:nvSpPr>
        <p:spPr>
          <a:xfrm>
            <a:off x="838200" y="3964960"/>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Acompanhá-los rumo à decisão pessoal e livre de seguir Jesus ajudando-os a adquirir fortes convicções de fé;</a:t>
            </a:r>
          </a:p>
        </p:txBody>
      </p:sp>
      <p:sp>
        <p:nvSpPr>
          <p:cNvPr id="7" name="Marcador de Posição de Conteúdo 2">
            <a:extLst>
              <a:ext uri="{FF2B5EF4-FFF2-40B4-BE49-F238E27FC236}">
                <a16:creationId xmlns:a16="http://schemas.microsoft.com/office/drawing/2014/main" id="{260A26BE-E191-4742-BC17-61F878009116}"/>
              </a:ext>
            </a:extLst>
          </p:cNvPr>
          <p:cNvSpPr txBox="1">
            <a:spLocks/>
          </p:cNvSpPr>
          <p:nvPr/>
        </p:nvSpPr>
        <p:spPr>
          <a:xfrm>
            <a:off x="838200" y="4808470"/>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Educá-los na compreensão da linguagem simbólica e ritual;</a:t>
            </a:r>
          </a:p>
        </p:txBody>
      </p:sp>
      <p:sp>
        <p:nvSpPr>
          <p:cNvPr id="8" name="Marcador de Posição de Conteúdo 2">
            <a:extLst>
              <a:ext uri="{FF2B5EF4-FFF2-40B4-BE49-F238E27FC236}">
                <a16:creationId xmlns:a16="http://schemas.microsoft.com/office/drawing/2014/main" id="{9FAB75EA-AD1A-4619-9A73-F481BBFC5A76}"/>
              </a:ext>
            </a:extLst>
          </p:cNvPr>
          <p:cNvSpPr txBox="1">
            <a:spLocks/>
          </p:cNvSpPr>
          <p:nvPr/>
        </p:nvSpPr>
        <p:spPr>
          <a:xfrm>
            <a:off x="838200" y="5498205"/>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Propor-lhes a participação ativa na liturgia da Igreja e promover dinamismos de interiorização,  personalização e socialização, adequados à sua faixa etária.</a:t>
            </a:r>
          </a:p>
        </p:txBody>
      </p:sp>
    </p:spTree>
    <p:extLst>
      <p:ext uri="{BB962C8B-B14F-4D97-AF65-F5344CB8AC3E}">
        <p14:creationId xmlns:p14="http://schemas.microsoft.com/office/powerpoint/2010/main" val="26092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900" decel="100000" fill="hold"/>
                                        <p:tgtEl>
                                          <p:spTgt spid="8"/>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E54B-A399-4D92-8CCF-0BEBC01C62F0}"/>
              </a:ext>
            </a:extLst>
          </p:cNvPr>
          <p:cNvSpPr>
            <a:spLocks noGrp="1"/>
          </p:cNvSpPr>
          <p:nvPr>
            <p:ph type="title"/>
          </p:nvPr>
        </p:nvSpPr>
        <p:spPr/>
        <p:txBody>
          <a:bodyPr/>
          <a:lstStyle/>
          <a:p>
            <a:r>
              <a:rPr lang="pt-PT"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 Educação à fé hoje</a:t>
            </a:r>
          </a:p>
        </p:txBody>
      </p:sp>
      <p:sp>
        <p:nvSpPr>
          <p:cNvPr id="3" name="Marcador de Posição de Conteúdo 2">
            <a:extLst>
              <a:ext uri="{FF2B5EF4-FFF2-40B4-BE49-F238E27FC236}">
                <a16:creationId xmlns:a16="http://schemas.microsoft.com/office/drawing/2014/main" id="{24E3E432-D24B-4BF9-876D-397C25DCA8C0}"/>
              </a:ext>
            </a:extLst>
          </p:cNvPr>
          <p:cNvSpPr>
            <a:spLocks noGrp="1"/>
          </p:cNvSpPr>
          <p:nvPr>
            <p:ph idx="1"/>
          </p:nvPr>
        </p:nvSpPr>
        <p:spPr>
          <a:xfrm>
            <a:off x="838200" y="1825625"/>
            <a:ext cx="10515600" cy="467409"/>
          </a:xfrm>
        </p:spPr>
        <p:txBody>
          <a:bodyPr>
            <a:noAutofit/>
          </a:bodyPr>
          <a:lstStyle/>
          <a:p>
            <a:pPr>
              <a:buFont typeface="Wingdings" panose="05000000000000000000" pitchFamily="2" charset="2"/>
              <a:buChar char="v"/>
            </a:pPr>
            <a:r>
              <a:rPr lang="pt-PT" sz="2400" b="1" dirty="0"/>
              <a:t>Não se pode basear na instrução;</a:t>
            </a:r>
          </a:p>
        </p:txBody>
      </p:sp>
      <p:sp>
        <p:nvSpPr>
          <p:cNvPr id="4" name="Marcador de Posição de Conteúdo 2">
            <a:extLst>
              <a:ext uri="{FF2B5EF4-FFF2-40B4-BE49-F238E27FC236}">
                <a16:creationId xmlns:a16="http://schemas.microsoft.com/office/drawing/2014/main" id="{2F70AA9B-D183-406C-8F45-A3EFFC4A768E}"/>
              </a:ext>
            </a:extLst>
          </p:cNvPr>
          <p:cNvSpPr txBox="1">
            <a:spLocks/>
          </p:cNvSpPr>
          <p:nvPr/>
        </p:nvSpPr>
        <p:spPr>
          <a:xfrm>
            <a:off x="838200" y="3781872"/>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A fé resulta de uma opção pessoal, quase sem suporte social;</a:t>
            </a:r>
          </a:p>
        </p:txBody>
      </p:sp>
      <p:sp>
        <p:nvSpPr>
          <p:cNvPr id="5" name="Marcador de Posição de Conteúdo 2">
            <a:extLst>
              <a:ext uri="{FF2B5EF4-FFF2-40B4-BE49-F238E27FC236}">
                <a16:creationId xmlns:a16="http://schemas.microsoft.com/office/drawing/2014/main" id="{5D328898-992C-4BE7-8140-82D6A0EA8A46}"/>
              </a:ext>
            </a:extLst>
          </p:cNvPr>
          <p:cNvSpPr txBox="1">
            <a:spLocks/>
          </p:cNvSpPr>
          <p:nvPr/>
        </p:nvSpPr>
        <p:spPr>
          <a:xfrm>
            <a:off x="838200" y="2730575"/>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Tem de ter em atenção que a cultura científica retirou espaço à religiosidade espontânea;</a:t>
            </a:r>
          </a:p>
        </p:txBody>
      </p:sp>
      <p:sp>
        <p:nvSpPr>
          <p:cNvPr id="6" name="Marcador de Posição de Conteúdo 2">
            <a:extLst>
              <a:ext uri="{FF2B5EF4-FFF2-40B4-BE49-F238E27FC236}">
                <a16:creationId xmlns:a16="http://schemas.microsoft.com/office/drawing/2014/main" id="{F297E7AD-B8F1-48AA-9380-E5DCE88E42E1}"/>
              </a:ext>
            </a:extLst>
          </p:cNvPr>
          <p:cNvSpPr txBox="1">
            <a:spLocks/>
          </p:cNvSpPr>
          <p:nvPr/>
        </p:nvSpPr>
        <p:spPr>
          <a:xfrm>
            <a:off x="838200" y="4686822"/>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 Quer ser capaz de oferecer propostas de sentido e de vida capazes de superar as alternativas ao consumo, do fascínio tecnológico, da sedução enganadora dos governos e dos media. </a:t>
            </a:r>
          </a:p>
        </p:txBody>
      </p:sp>
    </p:spTree>
    <p:extLst>
      <p:ext uri="{BB962C8B-B14F-4D97-AF65-F5344CB8AC3E}">
        <p14:creationId xmlns:p14="http://schemas.microsoft.com/office/powerpoint/2010/main" val="42686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900" decel="100000" fill="hold"/>
                                        <p:tgtEl>
                                          <p:spTgt spid="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E54B-A399-4D92-8CCF-0BEBC01C62F0}"/>
              </a:ext>
            </a:extLst>
          </p:cNvPr>
          <p:cNvSpPr>
            <a:spLocks noGrp="1"/>
          </p:cNvSpPr>
          <p:nvPr>
            <p:ph type="title"/>
          </p:nvPr>
        </p:nvSpPr>
        <p:spPr/>
        <p:txBody>
          <a:bodyPr/>
          <a:lstStyle/>
          <a:p>
            <a:r>
              <a:rPr lang="pt-PT" b="1" u="sng" dirty="0">
                <a:solidFill>
                  <a:schemeClr val="accent1">
                    <a:lumMod val="75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Como superar esse desafio hoje?</a:t>
            </a:r>
          </a:p>
        </p:txBody>
      </p:sp>
      <p:sp>
        <p:nvSpPr>
          <p:cNvPr id="3" name="Marcador de Posição de Conteúdo 2">
            <a:extLst>
              <a:ext uri="{FF2B5EF4-FFF2-40B4-BE49-F238E27FC236}">
                <a16:creationId xmlns:a16="http://schemas.microsoft.com/office/drawing/2014/main" id="{24E3E432-D24B-4BF9-876D-397C25DCA8C0}"/>
              </a:ext>
            </a:extLst>
          </p:cNvPr>
          <p:cNvSpPr>
            <a:spLocks noGrp="1"/>
          </p:cNvSpPr>
          <p:nvPr>
            <p:ph idx="1"/>
          </p:nvPr>
        </p:nvSpPr>
        <p:spPr>
          <a:xfrm>
            <a:off x="838200" y="1825625"/>
            <a:ext cx="10515600" cy="467409"/>
          </a:xfrm>
        </p:spPr>
        <p:txBody>
          <a:bodyPr>
            <a:noAutofit/>
          </a:bodyPr>
          <a:lstStyle/>
          <a:p>
            <a:pPr marL="0" indent="0">
              <a:buNone/>
            </a:pPr>
            <a:r>
              <a:rPr lang="pt-PT" b="1" i="1" dirty="0">
                <a:latin typeface="Aharoni" panose="02010803020104030203" pitchFamily="2" charset="-79"/>
                <a:cs typeface="Aharoni" panose="02010803020104030203" pitchFamily="2" charset="-79"/>
              </a:rPr>
              <a:t>As grandes respostas dos novos materiais são a aliança entre Educação e Evangelização:</a:t>
            </a:r>
          </a:p>
        </p:txBody>
      </p:sp>
      <p:sp>
        <p:nvSpPr>
          <p:cNvPr id="4" name="Marcador de Posição de Conteúdo 2">
            <a:extLst>
              <a:ext uri="{FF2B5EF4-FFF2-40B4-BE49-F238E27FC236}">
                <a16:creationId xmlns:a16="http://schemas.microsoft.com/office/drawing/2014/main" id="{2F70AA9B-D183-406C-8F45-A3EFFC4A768E}"/>
              </a:ext>
            </a:extLst>
          </p:cNvPr>
          <p:cNvSpPr txBox="1">
            <a:spLocks/>
          </p:cNvSpPr>
          <p:nvPr/>
        </p:nvSpPr>
        <p:spPr>
          <a:xfrm>
            <a:off x="800686" y="3939031"/>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b="1" dirty="0"/>
              <a:t> </a:t>
            </a:r>
            <a:r>
              <a:rPr lang="pt-PT" sz="2400" dirty="0"/>
              <a:t>A educação abre o coração dos catequizantes à verdade, à beleza, à compaixão, ao sentido da vida e ampara e acompanha o processo de evangelização</a:t>
            </a:r>
            <a:r>
              <a:rPr lang="pt-PT" sz="2400" b="1" dirty="0"/>
              <a:t>.</a:t>
            </a:r>
          </a:p>
        </p:txBody>
      </p:sp>
      <p:sp>
        <p:nvSpPr>
          <p:cNvPr id="5" name="Marcador de Posição de Conteúdo 2">
            <a:extLst>
              <a:ext uri="{FF2B5EF4-FFF2-40B4-BE49-F238E27FC236}">
                <a16:creationId xmlns:a16="http://schemas.microsoft.com/office/drawing/2014/main" id="{5D328898-992C-4BE7-8140-82D6A0EA8A46}"/>
              </a:ext>
            </a:extLst>
          </p:cNvPr>
          <p:cNvSpPr txBox="1">
            <a:spLocks/>
          </p:cNvSpPr>
          <p:nvPr/>
        </p:nvSpPr>
        <p:spPr>
          <a:xfrm>
            <a:off x="800686" y="2945821"/>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pt-PT" sz="2400" dirty="0"/>
              <a:t>A evangelização propõe à educação um modelo de humanismo inspirado no Evangelho</a:t>
            </a:r>
            <a:r>
              <a:rPr lang="pt-PT" sz="2400" b="1" dirty="0"/>
              <a:t>;</a:t>
            </a:r>
          </a:p>
        </p:txBody>
      </p:sp>
      <p:sp>
        <p:nvSpPr>
          <p:cNvPr id="7" name="Marcador de Posição de Conteúdo 2">
            <a:extLst>
              <a:ext uri="{FF2B5EF4-FFF2-40B4-BE49-F238E27FC236}">
                <a16:creationId xmlns:a16="http://schemas.microsoft.com/office/drawing/2014/main" id="{2FBB81AD-C01C-4514-939A-4103704432A5}"/>
              </a:ext>
            </a:extLst>
          </p:cNvPr>
          <p:cNvSpPr txBox="1">
            <a:spLocks/>
          </p:cNvSpPr>
          <p:nvPr/>
        </p:nvSpPr>
        <p:spPr>
          <a:xfrm>
            <a:off x="2269588" y="4932241"/>
            <a:ext cx="7652824" cy="129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2400" dirty="0">
                <a:solidFill>
                  <a:srgbClr val="2F5597"/>
                </a:solidFill>
                <a:latin typeface="Brush Script MT" panose="03060802040406070304" pitchFamily="66" charset="0"/>
              </a:rPr>
              <a:t>Sem educação não há evangelização duradoira e profunda, não há crescimento e amadurecimento não é possível uma mudança de mentalidade e cultura (Bento XVI, discurso aos Salesianos no CG 26)- </a:t>
            </a:r>
            <a:r>
              <a:rPr lang="pt-PT" sz="2000" i="1" dirty="0">
                <a:solidFill>
                  <a:srgbClr val="2F5597"/>
                </a:solidFill>
                <a:latin typeface="Brush Script MT" panose="03060802040406070304" pitchFamily="66" charset="0"/>
              </a:rPr>
              <a:t>Página 18</a:t>
            </a:r>
            <a:endParaRPr lang="pt-PT" sz="2400" i="1" dirty="0">
              <a:solidFill>
                <a:srgbClr val="2F5597"/>
              </a:solidFill>
              <a:latin typeface="Brush Script MT" panose="03060802040406070304" pitchFamily="66" charset="0"/>
            </a:endParaRPr>
          </a:p>
        </p:txBody>
      </p:sp>
    </p:spTree>
    <p:extLst>
      <p:ext uri="{BB962C8B-B14F-4D97-AF65-F5344CB8AC3E}">
        <p14:creationId xmlns:p14="http://schemas.microsoft.com/office/powerpoint/2010/main" val="5361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3E54B-A399-4D92-8CCF-0BEBC01C62F0}"/>
              </a:ext>
            </a:extLst>
          </p:cNvPr>
          <p:cNvSpPr>
            <a:spLocks noGrp="1"/>
          </p:cNvSpPr>
          <p:nvPr>
            <p:ph type="title"/>
          </p:nvPr>
        </p:nvSpPr>
        <p:spPr/>
        <p:txBody>
          <a:bodyPr>
            <a:noAutofit/>
          </a:bodyPr>
          <a:lstStyle/>
          <a:p>
            <a:pPr algn="ctr"/>
            <a:r>
              <a:rPr lang="pt-PT" sz="5400" b="1" dirty="0">
                <a:solidFill>
                  <a:schemeClr val="accent6">
                    <a:lumMod val="60000"/>
                    <a:lumOff val="4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Temos de criar pontes entre a educação e a evangelização</a:t>
            </a:r>
          </a:p>
        </p:txBody>
      </p:sp>
      <p:sp>
        <p:nvSpPr>
          <p:cNvPr id="3" name="Marcador de Posição de Conteúdo 2">
            <a:extLst>
              <a:ext uri="{FF2B5EF4-FFF2-40B4-BE49-F238E27FC236}">
                <a16:creationId xmlns:a16="http://schemas.microsoft.com/office/drawing/2014/main" id="{24E3E432-D24B-4BF9-876D-397C25DCA8C0}"/>
              </a:ext>
            </a:extLst>
          </p:cNvPr>
          <p:cNvSpPr>
            <a:spLocks noGrp="1"/>
          </p:cNvSpPr>
          <p:nvPr>
            <p:ph idx="1"/>
          </p:nvPr>
        </p:nvSpPr>
        <p:spPr>
          <a:xfrm>
            <a:off x="838200" y="2123611"/>
            <a:ext cx="10515600" cy="467409"/>
          </a:xfrm>
        </p:spPr>
        <p:txBody>
          <a:bodyPr>
            <a:noAutofit/>
          </a:bodyPr>
          <a:lstStyle/>
          <a:p>
            <a:pPr>
              <a:buFont typeface="Wingdings" panose="05000000000000000000" pitchFamily="2" charset="2"/>
              <a:buChar char="ü"/>
            </a:pPr>
            <a:r>
              <a:rPr lang="pt-PT" sz="2400" b="1" dirty="0"/>
              <a:t> </a:t>
            </a:r>
            <a:r>
              <a:rPr lang="pt-PT" b="1" dirty="0"/>
              <a:t>Promover o </a:t>
            </a:r>
            <a:r>
              <a:rPr lang="pt-PT" b="1" u="sng" dirty="0"/>
              <a:t>diálogo</a:t>
            </a:r>
            <a:r>
              <a:rPr lang="pt-PT" b="1" dirty="0"/>
              <a:t> </a:t>
            </a:r>
            <a:r>
              <a:rPr lang="pt-PT" sz="2400" dirty="0"/>
              <a:t>entre fé e razão, fé e cultura, Evangelho e vida;</a:t>
            </a:r>
          </a:p>
        </p:txBody>
      </p:sp>
      <p:sp>
        <p:nvSpPr>
          <p:cNvPr id="4" name="Marcador de Posição de Conteúdo 2">
            <a:extLst>
              <a:ext uri="{FF2B5EF4-FFF2-40B4-BE49-F238E27FC236}">
                <a16:creationId xmlns:a16="http://schemas.microsoft.com/office/drawing/2014/main" id="{2F70AA9B-D183-406C-8F45-A3EFFC4A768E}"/>
              </a:ext>
            </a:extLst>
          </p:cNvPr>
          <p:cNvSpPr txBox="1">
            <a:spLocks/>
          </p:cNvSpPr>
          <p:nvPr/>
        </p:nvSpPr>
        <p:spPr>
          <a:xfrm>
            <a:off x="838200" y="3880346"/>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pt-PT" b="1" dirty="0"/>
              <a:t>Apreciar a </a:t>
            </a:r>
            <a:r>
              <a:rPr lang="pt-PT" b="1" u="sng" dirty="0"/>
              <a:t>relação educativa</a:t>
            </a:r>
            <a:r>
              <a:rPr lang="pt-PT" b="1" dirty="0"/>
              <a:t> </a:t>
            </a:r>
            <a:r>
              <a:rPr lang="pt-PT" sz="2400" dirty="0"/>
              <a:t>como encontro de liberdades, que exige personalização e acompanhamento;</a:t>
            </a:r>
            <a:endParaRPr lang="pt-PT" sz="2400" b="1" dirty="0"/>
          </a:p>
        </p:txBody>
      </p:sp>
      <p:sp>
        <p:nvSpPr>
          <p:cNvPr id="5" name="Marcador de Posição de Conteúdo 2">
            <a:extLst>
              <a:ext uri="{FF2B5EF4-FFF2-40B4-BE49-F238E27FC236}">
                <a16:creationId xmlns:a16="http://schemas.microsoft.com/office/drawing/2014/main" id="{5D328898-992C-4BE7-8140-82D6A0EA8A46}"/>
              </a:ext>
            </a:extLst>
          </p:cNvPr>
          <p:cNvSpPr txBox="1">
            <a:spLocks/>
          </p:cNvSpPr>
          <p:nvPr/>
        </p:nvSpPr>
        <p:spPr>
          <a:xfrm>
            <a:off x="838200" y="2980014"/>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pt-PT" b="1" dirty="0"/>
              <a:t>Ter um </a:t>
            </a:r>
            <a:r>
              <a:rPr lang="pt-PT" b="1" u="sng" dirty="0"/>
              <a:t>olhar atento</a:t>
            </a:r>
            <a:r>
              <a:rPr lang="pt-PT" b="1" dirty="0"/>
              <a:t> </a:t>
            </a:r>
            <a:r>
              <a:rPr lang="pt-PT" sz="2400" dirty="0"/>
              <a:t>para escolher com sabedoria as experiências de fé mais adequadas</a:t>
            </a:r>
            <a:r>
              <a:rPr lang="pt-PT" sz="2400" b="1" dirty="0"/>
              <a:t>;</a:t>
            </a:r>
          </a:p>
        </p:txBody>
      </p:sp>
      <p:sp>
        <p:nvSpPr>
          <p:cNvPr id="8" name="Marcador de Posição de Conteúdo 2">
            <a:extLst>
              <a:ext uri="{FF2B5EF4-FFF2-40B4-BE49-F238E27FC236}">
                <a16:creationId xmlns:a16="http://schemas.microsoft.com/office/drawing/2014/main" id="{3A7A6B0A-8873-4025-BF1A-57C37B53ACC1}"/>
              </a:ext>
            </a:extLst>
          </p:cNvPr>
          <p:cNvSpPr txBox="1">
            <a:spLocks/>
          </p:cNvSpPr>
          <p:nvPr/>
        </p:nvSpPr>
        <p:spPr>
          <a:xfrm>
            <a:off x="838200" y="5030117"/>
            <a:ext cx="10515600" cy="467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pt-PT" b="1" dirty="0"/>
              <a:t>Definir a relação </a:t>
            </a:r>
            <a:r>
              <a:rPr lang="pt-PT" b="1" u="sng" dirty="0"/>
              <a:t>conteúdo e método</a:t>
            </a:r>
            <a:r>
              <a:rPr lang="pt-PT" b="1" dirty="0"/>
              <a:t> </a:t>
            </a:r>
            <a:r>
              <a:rPr lang="pt-PT" sz="2400" dirty="0"/>
              <a:t>oferecer o núcleo da fé com a linguagem e com as mediações pedagógicas apropriadas.</a:t>
            </a:r>
            <a:endParaRPr lang="pt-PT" sz="2400" b="1" dirty="0"/>
          </a:p>
        </p:txBody>
      </p:sp>
    </p:spTree>
    <p:extLst>
      <p:ext uri="{BB962C8B-B14F-4D97-AF65-F5344CB8AC3E}">
        <p14:creationId xmlns:p14="http://schemas.microsoft.com/office/powerpoint/2010/main" val="2671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8"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4277</TotalTime>
  <Words>2719</Words>
  <Application>Microsoft Office PowerPoint</Application>
  <PresentationFormat>Ecrã Panorâmico</PresentationFormat>
  <Paragraphs>170</Paragraphs>
  <Slides>35</Slides>
  <Notes>1</Notes>
  <HiddenSlides>0</HiddenSlides>
  <MMClips>0</MMClips>
  <ScaleCrop>false</ScaleCrop>
  <HeadingPairs>
    <vt:vector size="6" baseType="variant">
      <vt:variant>
        <vt:lpstr>Tipos de letra usados</vt:lpstr>
      </vt:variant>
      <vt:variant>
        <vt:i4>10</vt:i4>
      </vt:variant>
      <vt:variant>
        <vt:lpstr>Tema</vt:lpstr>
      </vt:variant>
      <vt:variant>
        <vt:i4>1</vt:i4>
      </vt:variant>
      <vt:variant>
        <vt:lpstr>Títulos dos diapositivos</vt:lpstr>
      </vt:variant>
      <vt:variant>
        <vt:i4>35</vt:i4>
      </vt:variant>
    </vt:vector>
  </HeadingPairs>
  <TitlesOfParts>
    <vt:vector size="46" baseType="lpstr">
      <vt:lpstr>Aharoni</vt:lpstr>
      <vt:lpstr>Amasis MT Pro</vt:lpstr>
      <vt:lpstr>Arial</vt:lpstr>
      <vt:lpstr>Bell MT</vt:lpstr>
      <vt:lpstr>Brush Script MT</vt:lpstr>
      <vt:lpstr>Calibri</vt:lpstr>
      <vt:lpstr>Calibri Light</vt:lpstr>
      <vt:lpstr>Tahoma</vt:lpstr>
      <vt:lpstr>Times New Roman</vt:lpstr>
      <vt:lpstr>Wingdings</vt:lpstr>
      <vt:lpstr>Tema do Office</vt:lpstr>
      <vt:lpstr>https://youtu.be/ickjJ47hoCI </vt:lpstr>
      <vt:lpstr>FOMOS CHAMADOS HOJE AQUI </vt:lpstr>
      <vt:lpstr>Apresentação do PowerPoint</vt:lpstr>
      <vt:lpstr>Ligações - Itinerário de Educação à Fé </vt:lpstr>
      <vt:lpstr>Um Itinerário de Educação à Fé deve:</vt:lpstr>
      <vt:lpstr>Para conseguirmos ser fieis à mensagem e aos catequizantes devemos (pg12):</vt:lpstr>
      <vt:lpstr>A Educação à fé hoje</vt:lpstr>
      <vt:lpstr>Como superar esse desafio hoje?</vt:lpstr>
      <vt:lpstr>Temos de criar pontes entre a educação e a evangelização</vt:lpstr>
      <vt:lpstr>As seis tarefas fundamentais da Catequese</vt:lpstr>
      <vt:lpstr>A distribuição dos conteúdos</vt:lpstr>
      <vt:lpstr>Cada ação Catequética acontece em três momentos: </vt:lpstr>
      <vt:lpstr>Programação</vt:lpstr>
      <vt:lpstr>Realização</vt:lpstr>
      <vt:lpstr>Avaliação</vt:lpstr>
      <vt:lpstr>Apresentação do PowerPoint</vt:lpstr>
      <vt:lpstr>Apresentação do PowerPoint</vt:lpstr>
      <vt:lpstr>Recursos disponíveis e como os utilizar</vt:lpstr>
      <vt:lpstr>Livro Zero </vt:lpstr>
      <vt:lpstr>Guia do catequista </vt:lpstr>
      <vt:lpstr>Livro do catequizando (catecismo)</vt:lpstr>
      <vt:lpstr>Pasta de apoio com imagens e cartazes</vt:lpstr>
      <vt:lpstr>CD áudio</vt:lpstr>
      <vt:lpstr>Vídeos</vt:lpstr>
      <vt:lpstr>Site de apoio</vt:lpstr>
      <vt:lpstr>Extras</vt:lpstr>
      <vt:lpstr>Processos de crescimento na Fé</vt:lpstr>
      <vt:lpstr>Dos 6 aos 9 anos</vt:lpstr>
      <vt:lpstr>Dos 9 aos 12 anos</vt:lpstr>
      <vt:lpstr>Dos 9 aos 12 (continuação)</vt:lpstr>
      <vt:lpstr>Dos 12 aos 14</vt:lpstr>
      <vt:lpstr>Dos 12 aos 14 (continuação)</vt:lpstr>
      <vt:lpstr>Dos 14 aos 16</vt:lpstr>
      <vt:lpstr>Dos 14 aos 16 (continuação)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Orientações Pedagógicas para trabalhar com o novo Projeto </dc:title>
  <dc:creator>Aida CBC. Martins</dc:creator>
  <cp:lastModifiedBy>Aida CBC. Martins</cp:lastModifiedBy>
  <cp:revision>81</cp:revision>
  <dcterms:created xsi:type="dcterms:W3CDTF">2021-09-01T10:04:01Z</dcterms:created>
  <dcterms:modified xsi:type="dcterms:W3CDTF">2021-09-22T22:21:20Z</dcterms:modified>
</cp:coreProperties>
</file>